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2" r:id="rId3"/>
    <p:sldId id="257" r:id="rId4"/>
    <p:sldId id="263" r:id="rId5"/>
    <p:sldId id="273" r:id="rId6"/>
    <p:sldId id="276" r:id="rId7"/>
    <p:sldId id="277" r:id="rId8"/>
    <p:sldId id="278" r:id="rId9"/>
    <p:sldId id="279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82424" autoAdjust="0"/>
  </p:normalViewPr>
  <p:slideViewPr>
    <p:cSldViewPr snapToGrid="0">
      <p:cViewPr varScale="1">
        <p:scale>
          <a:sx n="78" d="100"/>
          <a:sy n="78" d="100"/>
        </p:scale>
        <p:origin x="-11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en-US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en-US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en-US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lientetrasport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go Index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400" b="1" noProof="1" smtClean="0"/>
              <a:t>Tagliente Trasporti Srl</a:t>
            </a:r>
            <a:endParaRPr lang="it-IT" sz="6400" b="1" noProof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Grp="1"/>
          </p:cNvSpPr>
          <p:nvPr>
            <p:ph idx="1"/>
          </p:nvPr>
        </p:nvSpPr>
        <p:spPr>
          <a:xfrm>
            <a:off x="720000" y="2520000"/>
            <a:ext cx="10800000" cy="35028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600" dirty="0" smtClean="0"/>
              <a:t>	</a:t>
            </a:r>
            <a:r>
              <a:rPr lang="it-IT" sz="1600" dirty="0" smtClean="0"/>
              <a:t>La Tagliente Trasporti Srl opera nel trasporto e nella logistica della merce da oltre 20 anni sia sul territorio nazionale che su quello europeo.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600" dirty="0" smtClean="0"/>
              <a:t>	All’inizio l’attività consisteva nel trasporto di polveri e granulati di tipo alimentare con </a:t>
            </a:r>
            <a:r>
              <a:rPr lang="it-IT" sz="1600" dirty="0" err="1" smtClean="0"/>
              <a:t>autosilos</a:t>
            </a:r>
            <a:r>
              <a:rPr lang="it-IT" sz="1600" dirty="0" smtClean="0"/>
              <a:t> e di prodotti alimentari liquidi con autocisterne.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600" dirty="0" smtClean="0"/>
              <a:t>	Successivamente grazie ai buoni risultati ottenuti l’amministratore ha deciso di operare anche in nuovi settori, diventando un crescente riferimento per il trasporto dei prodotti chimici sfusi.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600" dirty="0" smtClean="0"/>
              <a:t>	Grazie all'esperienza maturata la nostra azienda è in grado oggi di assicurare servizi di trasporto qualificati ed efficienti ponendosi come primo obiettivo la piena soddisfazione del cliente.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0" y="1440000"/>
            <a:ext cx="6084000" cy="684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594895"/>
            <a:ext cx="6084000" cy="412512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Chi Siamo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Grp="1"/>
          </p:cNvSpPr>
          <p:nvPr>
            <p:ph idx="1"/>
          </p:nvPr>
        </p:nvSpPr>
        <p:spPr>
          <a:xfrm>
            <a:off x="720000" y="2520000"/>
            <a:ext cx="10800000" cy="42536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600" dirty="0" smtClean="0"/>
              <a:t>	</a:t>
            </a:r>
            <a:r>
              <a:rPr lang="it-IT" sz="1600" dirty="0" smtClean="0"/>
              <a:t>La nostra azienda è in grado di soddisfare attraverso il proprio parco mezzi di proprietà le esigenze di clientele diverse, nazionali ed europee, garantendo elevati standard qualitativi. Da anni le nostre collaborazioni si attuano con:</a:t>
            </a:r>
          </a:p>
          <a:p>
            <a:pPr lvl="1" algn="just"/>
            <a:r>
              <a:rPr lang="it-IT" sz="1600" dirty="0" smtClean="0"/>
              <a:t>Industrie del settore Chimico</a:t>
            </a:r>
          </a:p>
          <a:p>
            <a:pPr lvl="1" algn="just"/>
            <a:r>
              <a:rPr lang="it-IT" sz="1600" dirty="0" smtClean="0"/>
              <a:t>Industrie del settore Plastico</a:t>
            </a:r>
          </a:p>
          <a:p>
            <a:pPr lvl="1" algn="just"/>
            <a:r>
              <a:rPr lang="it-IT" sz="1600" dirty="0" smtClean="0"/>
              <a:t>Industrie del settore Cartario</a:t>
            </a:r>
          </a:p>
          <a:p>
            <a:pPr lvl="1" algn="just"/>
            <a:r>
              <a:rPr lang="it-IT" sz="1600" dirty="0" smtClean="0"/>
              <a:t>Industrie del settore Vetrario</a:t>
            </a:r>
          </a:p>
          <a:p>
            <a:pPr lvl="1" algn="just"/>
            <a:r>
              <a:rPr lang="it-IT" sz="1600" dirty="0" smtClean="0"/>
              <a:t>Industrie Edili</a:t>
            </a:r>
          </a:p>
          <a:p>
            <a:pPr lvl="1" algn="just"/>
            <a:r>
              <a:rPr lang="it-IT" sz="1600" dirty="0" smtClean="0"/>
              <a:t>Industrie del settore Alimentare (liquido e sfuso)</a:t>
            </a:r>
          </a:p>
          <a:p>
            <a:pPr algn="just">
              <a:buNone/>
            </a:pPr>
            <a:r>
              <a:rPr lang="it-IT" sz="1600" dirty="0" smtClean="0"/>
              <a:t>	Le cisterne prima di ogni carico vengono lavate e disinfettate, presso stazioni di lavaggio convenzionate e dislocate su tutto il territorio nazionale, sotto l’egida di personale altamente qualificato al fine di garantire la massima qualità ed evitare che le merci trasportate e scaricate subiscano contaminazioni da rimanenze di altri prodotti previamente trasportati.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0" y="1440000"/>
            <a:ext cx="6084000" cy="684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580388"/>
            <a:ext cx="6084000" cy="412512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Servizi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Grp="1"/>
          </p:cNvSpPr>
          <p:nvPr>
            <p:ph idx="1"/>
          </p:nvPr>
        </p:nvSpPr>
        <p:spPr>
          <a:xfrm>
            <a:off x="6098951" y="1440000"/>
            <a:ext cx="5400000" cy="5058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en-US" sz="1600" dirty="0" smtClean="0"/>
              <a:t>	</a:t>
            </a:r>
            <a:r>
              <a:rPr lang="it-IT" sz="1600" dirty="0" smtClean="0"/>
              <a:t>Nel 2011 la Tagliente Trasporti in virtù della sua attenzione per la cura degli aspetti </a:t>
            </a:r>
            <a:r>
              <a:rPr lang="it-IT" sz="1600" b="1" dirty="0" smtClean="0"/>
              <a:t>qualità, sicurezza ed ambiente</a:t>
            </a:r>
            <a:r>
              <a:rPr lang="it-IT" sz="1600" dirty="0" smtClean="0"/>
              <a:t> ha ottenuto l'</a:t>
            </a:r>
            <a:r>
              <a:rPr lang="it-IT" sz="1600" dirty="0" err="1" smtClean="0"/>
              <a:t>attestazione</a:t>
            </a:r>
            <a:r>
              <a:rPr lang="it-IT" sz="1600" b="1" dirty="0" err="1" smtClean="0"/>
              <a:t>SQAS</a:t>
            </a:r>
            <a:r>
              <a:rPr lang="it-IT" sz="1600" dirty="0" smtClean="0"/>
              <a:t> per l'accreditamento del suo sistema sotto tali aspetti.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0" y="1440000"/>
            <a:ext cx="6084000" cy="684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580388"/>
            <a:ext cx="6084000" cy="412512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Certificazioni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AttestatoSQ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173" y="2532548"/>
            <a:ext cx="2765749" cy="391007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Grp="1"/>
          </p:cNvSpPr>
          <p:nvPr>
            <p:ph idx="1"/>
          </p:nvPr>
        </p:nvSpPr>
        <p:spPr>
          <a:xfrm>
            <a:off x="6098951" y="1440000"/>
            <a:ext cx="5400000" cy="5058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1600" dirty="0" smtClean="0"/>
              <a:t>	</a:t>
            </a:r>
            <a:r>
              <a:rPr lang="it-IT" sz="1600" dirty="0" smtClean="0"/>
              <a:t>La nostra azienda vanta un moderno parco macchine, composto da </a:t>
            </a:r>
            <a:r>
              <a:rPr lang="it-IT" sz="1600" dirty="0" err="1" smtClean="0"/>
              <a:t>autosilos</a:t>
            </a:r>
            <a:r>
              <a:rPr lang="it-IT" sz="1600" dirty="0" smtClean="0"/>
              <a:t> da 56, 59 e 60 </a:t>
            </a:r>
            <a:r>
              <a:rPr lang="it-IT" sz="1600" dirty="0" err="1" smtClean="0"/>
              <a:t>m³</a:t>
            </a:r>
            <a:r>
              <a:rPr lang="it-IT" sz="1600" dirty="0" smtClean="0"/>
              <a:t>, avente motori EURO 4 ed EURO 5, che permette di offrire ai nostri clienti il trasporto di diverse tipologie di merci alla rinfusa.</a:t>
            </a:r>
            <a:br>
              <a:rPr lang="it-IT" sz="1600" dirty="0" smtClean="0"/>
            </a:br>
            <a:r>
              <a:rPr lang="it-IT" sz="1600" dirty="0" smtClean="0"/>
              <a:t>Le cisterne prima di ogni carico vengono lavate e disinfettate, presso stazioni di lavaggio convenzionate e dislocate su tutto il territorio nazionale, sotto l’egida di personale altamente qualificato al fine di garantire la massima qualità ed evitare che le merci trasportate e scaricate subiscano contaminazioni da rimanenze di altri prodotti previamente trasportati.</a:t>
            </a:r>
            <a:endParaRPr lang="en-US" sz="1600" dirty="0" smtClean="0"/>
          </a:p>
          <a:p>
            <a:pPr lvl="1" algn="just">
              <a:lnSpc>
                <a:spcPct val="120000"/>
              </a:lnSpc>
            </a:pPr>
            <a:r>
              <a:rPr lang="it-IT" sz="1600" dirty="0" smtClean="0"/>
              <a:t>Trattori stradali: 	</a:t>
            </a:r>
            <a:r>
              <a:rPr lang="it-IT" sz="1600" b="1" dirty="0" smtClean="0"/>
              <a:t>6</a:t>
            </a:r>
            <a:r>
              <a:rPr lang="it-IT" sz="1600" dirty="0" smtClean="0"/>
              <a:t> </a:t>
            </a:r>
            <a:r>
              <a:rPr lang="it-IT" sz="1600" dirty="0" err="1" smtClean="0"/>
              <a:t>units</a:t>
            </a:r>
            <a:endParaRPr lang="it-IT" sz="1600" dirty="0" smtClean="0"/>
          </a:p>
          <a:p>
            <a:pPr lvl="1" algn="just">
              <a:lnSpc>
                <a:spcPct val="120000"/>
              </a:lnSpc>
            </a:pPr>
            <a:r>
              <a:rPr lang="it-IT" sz="1600" dirty="0" smtClean="0"/>
              <a:t>Rimorchi:	 	</a:t>
            </a:r>
            <a:r>
              <a:rPr lang="it-IT" sz="1600" b="1" dirty="0" smtClean="0"/>
              <a:t>6</a:t>
            </a:r>
            <a:r>
              <a:rPr lang="it-IT" sz="1600" dirty="0" smtClean="0"/>
              <a:t> </a:t>
            </a:r>
            <a:r>
              <a:rPr lang="it-IT" sz="1600" dirty="0" err="1" smtClean="0"/>
              <a:t>units</a:t>
            </a:r>
            <a:endParaRPr lang="it-IT" sz="1600" dirty="0" smtClean="0"/>
          </a:p>
          <a:p>
            <a:pPr lvl="1" algn="just">
              <a:lnSpc>
                <a:spcPct val="120000"/>
              </a:lnSpc>
            </a:pPr>
            <a:endParaRPr lang="it-IT" sz="1600" dirty="0" smtClean="0"/>
          </a:p>
          <a:p>
            <a:pPr algn="just">
              <a:lnSpc>
                <a:spcPct val="120000"/>
              </a:lnSpc>
              <a:buNone/>
            </a:pPr>
            <a:r>
              <a:rPr lang="it-IT" sz="1600" dirty="0" smtClean="0"/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it-IT" sz="1400" dirty="0" smtClean="0"/>
              <a:t>	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0" y="1440000"/>
            <a:ext cx="6125029" cy="684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580388"/>
            <a:ext cx="6084000" cy="412512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Flotta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magine 7" descr="CisternaCarico1Thumb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5904000"/>
            <a:ext cx="1188000" cy="900000"/>
          </a:xfrm>
          <a:prstGeom prst="rect">
            <a:avLst/>
          </a:prstGeom>
        </p:spPr>
      </p:pic>
      <p:pic>
        <p:nvPicPr>
          <p:cNvPr id="10" name="Immagine 9" descr="CisternaCarico2Thumb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" y="4033308"/>
            <a:ext cx="1188000" cy="900000"/>
          </a:xfrm>
          <a:prstGeom prst="rect">
            <a:avLst/>
          </a:prstGeom>
        </p:spPr>
      </p:pic>
      <p:pic>
        <p:nvPicPr>
          <p:cNvPr id="12" name="Immagine 11" descr="CisternaCarico4Thumb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84000" y="4968000"/>
            <a:ext cx="1188000" cy="900000"/>
          </a:xfrm>
          <a:prstGeom prst="rect">
            <a:avLst/>
          </a:prstGeom>
        </p:spPr>
      </p:pic>
      <p:pic>
        <p:nvPicPr>
          <p:cNvPr id="13" name="Immagine 12" descr="CisternaCarico5Thumb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08000" y="2160000"/>
            <a:ext cx="1188000" cy="900000"/>
          </a:xfrm>
          <a:prstGeom prst="rect">
            <a:avLst/>
          </a:prstGeom>
        </p:spPr>
      </p:pic>
      <p:pic>
        <p:nvPicPr>
          <p:cNvPr id="14" name="Immagine 13" descr="Silos4Thumb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60000" y="4968000"/>
            <a:ext cx="1188000" cy="900000"/>
          </a:xfrm>
          <a:prstGeom prst="rect">
            <a:avLst/>
          </a:prstGeom>
        </p:spPr>
      </p:pic>
      <p:pic>
        <p:nvPicPr>
          <p:cNvPr id="15" name="Immagine 14" descr="SilosConoScaricoThumb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484000" y="2160000"/>
            <a:ext cx="1188000" cy="900000"/>
          </a:xfrm>
          <a:prstGeom prst="rect">
            <a:avLst/>
          </a:prstGeom>
        </p:spPr>
      </p:pic>
      <p:pic>
        <p:nvPicPr>
          <p:cNvPr id="16" name="Immagine 15" descr="SilosRaccordiThumb.JP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60000" y="4033308"/>
            <a:ext cx="1188000" cy="900000"/>
          </a:xfrm>
          <a:prstGeom prst="rect">
            <a:avLst/>
          </a:prstGeom>
        </p:spPr>
      </p:pic>
      <p:pic>
        <p:nvPicPr>
          <p:cNvPr id="21" name="Immagine 20" descr="Silos3Thumb.JP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484000" y="4033308"/>
            <a:ext cx="1188000" cy="900000"/>
          </a:xfrm>
          <a:prstGeom prst="rect">
            <a:avLst/>
          </a:prstGeom>
        </p:spPr>
      </p:pic>
      <p:pic>
        <p:nvPicPr>
          <p:cNvPr id="23" name="Immagine 22" descr="CisternaCarico1Thumb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00" y="4033308"/>
            <a:ext cx="1188000" cy="900000"/>
          </a:xfrm>
          <a:prstGeom prst="rect">
            <a:avLst/>
          </a:prstGeom>
        </p:spPr>
      </p:pic>
      <p:pic>
        <p:nvPicPr>
          <p:cNvPr id="27" name="Immagine 26" descr="SilosRaccordiThumb.JP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6000" y="5904000"/>
            <a:ext cx="1188000" cy="900000"/>
          </a:xfrm>
          <a:prstGeom prst="rect">
            <a:avLst/>
          </a:prstGeom>
        </p:spPr>
      </p:pic>
      <p:pic>
        <p:nvPicPr>
          <p:cNvPr id="38" name="Immagine 37" descr="CisternaCarico1Thumb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" y="3096000"/>
            <a:ext cx="1188000" cy="900000"/>
          </a:xfrm>
          <a:prstGeom prst="rect">
            <a:avLst/>
          </a:prstGeom>
        </p:spPr>
      </p:pic>
      <p:pic>
        <p:nvPicPr>
          <p:cNvPr id="40" name="Immagine 39" descr="CisternaCarico5Thumb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00" y="3096000"/>
            <a:ext cx="1188000" cy="900000"/>
          </a:xfrm>
          <a:prstGeom prst="rect">
            <a:avLst/>
          </a:prstGeom>
        </p:spPr>
      </p:pic>
      <p:pic>
        <p:nvPicPr>
          <p:cNvPr id="46" name="Immagine 45" descr="CisternaCarico1Thumb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00" y="5904000"/>
            <a:ext cx="1188000" cy="900000"/>
          </a:xfrm>
          <a:prstGeom prst="rect">
            <a:avLst/>
          </a:prstGeom>
        </p:spPr>
      </p:pic>
      <p:pic>
        <p:nvPicPr>
          <p:cNvPr id="47" name="Immagine 46" descr="SilosRaccordiThumb.JP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00" y="5904000"/>
            <a:ext cx="1188000" cy="900000"/>
          </a:xfrm>
          <a:prstGeom prst="rect">
            <a:avLst/>
          </a:prstGeom>
        </p:spPr>
      </p:pic>
      <p:pic>
        <p:nvPicPr>
          <p:cNvPr id="28" name="Immagine 27" descr="CisternaCarico5Thumb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00" y="2160000"/>
            <a:ext cx="1188000" cy="900000"/>
          </a:xfrm>
          <a:prstGeom prst="rect">
            <a:avLst/>
          </a:prstGeom>
        </p:spPr>
      </p:pic>
      <p:pic>
        <p:nvPicPr>
          <p:cNvPr id="30" name="Immagine 29" descr="SilosConoScaricoThumb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00" y="4032000"/>
            <a:ext cx="1188000" cy="900000"/>
          </a:xfrm>
          <a:prstGeom prst="rect">
            <a:avLst/>
          </a:prstGeom>
        </p:spPr>
      </p:pic>
      <p:pic>
        <p:nvPicPr>
          <p:cNvPr id="31" name="Immagine 30" descr="3SilosThumb.jp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6000" y="2149021"/>
            <a:ext cx="2412000" cy="900000"/>
          </a:xfrm>
          <a:prstGeom prst="rect">
            <a:avLst/>
          </a:prstGeom>
        </p:spPr>
      </p:pic>
      <p:pic>
        <p:nvPicPr>
          <p:cNvPr id="34" name="Immagine 33" descr="Silos1Thumb.JP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260000" y="3096000"/>
            <a:ext cx="1188000" cy="900000"/>
          </a:xfrm>
          <a:prstGeom prst="rect">
            <a:avLst/>
          </a:prstGeom>
        </p:spPr>
      </p:pic>
      <p:pic>
        <p:nvPicPr>
          <p:cNvPr id="35" name="Immagine 34" descr="Silos2Thumb.JP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6000" y="4968000"/>
            <a:ext cx="1188000" cy="900000"/>
          </a:xfrm>
          <a:prstGeom prst="rect">
            <a:avLst/>
          </a:prstGeom>
        </p:spPr>
      </p:pic>
      <p:pic>
        <p:nvPicPr>
          <p:cNvPr id="36" name="Immagine 35" descr="3SilosThumb.jp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08000" y="4968000"/>
            <a:ext cx="2412000" cy="900000"/>
          </a:xfrm>
          <a:prstGeom prst="rect">
            <a:avLst/>
          </a:prstGeom>
        </p:spPr>
      </p:pic>
      <p:pic>
        <p:nvPicPr>
          <p:cNvPr id="37" name="Immagine 36" descr="3SilosThumb.jp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000" y="3096000"/>
            <a:ext cx="2412000" cy="900000"/>
          </a:xfrm>
          <a:prstGeom prst="rect">
            <a:avLst/>
          </a:prstGeom>
        </p:spPr>
      </p:pic>
      <p:pic>
        <p:nvPicPr>
          <p:cNvPr id="48" name="Immagine 47" descr="Silos1Thumb.JP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484000" y="5904000"/>
            <a:ext cx="1188000" cy="900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Grp="1"/>
          </p:cNvSpPr>
          <p:nvPr>
            <p:ph idx="1"/>
          </p:nvPr>
        </p:nvSpPr>
        <p:spPr>
          <a:xfrm>
            <a:off x="6098951" y="1440000"/>
            <a:ext cx="5400000" cy="5058000"/>
          </a:xfrm>
        </p:spPr>
        <p:txBody>
          <a:bodyPr>
            <a:noAutofit/>
          </a:bodyPr>
          <a:lstStyle/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600" dirty="0" smtClean="0"/>
              <a:t>							Nord Italia</a:t>
            </a: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lang="en-US" sz="1600" b="0" i="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600" dirty="0" smtClean="0"/>
              <a:t>	</a:t>
            </a:r>
            <a:r>
              <a:rPr lang="en-US" sz="1600" b="1" dirty="0" err="1" smtClean="0"/>
              <a:t>Brindisi</a:t>
            </a:r>
            <a:r>
              <a:rPr lang="en-US" sz="1600" b="1" dirty="0" smtClean="0"/>
              <a:t>				</a:t>
            </a:r>
            <a:r>
              <a:rPr lang="en-US" sz="1600" dirty="0" smtClean="0"/>
              <a:t>Centro Italia</a:t>
            </a: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lang="en-US" sz="1600" dirty="0" smtClean="0"/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600" dirty="0" smtClean="0"/>
              <a:t>							</a:t>
            </a:r>
            <a:r>
              <a:rPr lang="en-US" sz="1600" dirty="0" err="1" smtClean="0"/>
              <a:t>Sud</a:t>
            </a:r>
            <a:r>
              <a:rPr lang="en-US" sz="1600" dirty="0" smtClean="0"/>
              <a:t> Italia</a:t>
            </a:r>
            <a:r>
              <a:rPr lang="en-US" sz="1600" b="1" dirty="0" smtClean="0"/>
              <a:t>	</a:t>
            </a: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lang="en-US" sz="1600" b="1" dirty="0" smtClean="0"/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600" b="1" dirty="0" smtClean="0"/>
              <a:t>							</a:t>
            </a:r>
            <a:r>
              <a:rPr lang="en-US" sz="1600" dirty="0" err="1" smtClean="0"/>
              <a:t>Halfing</a:t>
            </a:r>
            <a:r>
              <a:rPr lang="en-US" sz="1600" dirty="0" smtClean="0"/>
              <a:t> (DE)</a:t>
            </a: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600" dirty="0" smtClean="0"/>
              <a:t>	</a:t>
            </a: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600" dirty="0" smtClean="0"/>
              <a:t>	</a:t>
            </a:r>
            <a:r>
              <a:rPr lang="en-US" sz="1600" b="1" dirty="0" err="1" smtClean="0"/>
              <a:t>Brindisi</a:t>
            </a:r>
            <a:r>
              <a:rPr lang="en-US" sz="1600" dirty="0" smtClean="0"/>
              <a:t>				</a:t>
            </a:r>
            <a:r>
              <a:rPr lang="en-US" sz="1600" dirty="0" err="1" smtClean="0"/>
              <a:t>Burghausen</a:t>
            </a:r>
            <a:r>
              <a:rPr lang="en-US" sz="1600" dirty="0" smtClean="0"/>
              <a:t> (DE)</a:t>
            </a: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lang="en-US" sz="1600" dirty="0" smtClean="0"/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1600" dirty="0" smtClean="0"/>
              <a:t>							Koln (DE)</a:t>
            </a:r>
          </a:p>
          <a:p>
            <a:pPr marL="342900" marR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lang="en-US" sz="1600" b="1" dirty="0" smtClean="0"/>
          </a:p>
        </p:txBody>
      </p:sp>
      <p:sp>
        <p:nvSpPr>
          <p:cNvPr id="7" name="Rettangolo 6"/>
          <p:cNvSpPr/>
          <p:nvPr/>
        </p:nvSpPr>
        <p:spPr>
          <a:xfrm>
            <a:off x="0" y="1440000"/>
            <a:ext cx="6084000" cy="684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580388"/>
            <a:ext cx="6084000" cy="412512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Direttrici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7380000" y="4151086"/>
            <a:ext cx="1440000" cy="72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7380000" y="5116284"/>
            <a:ext cx="1440000" cy="72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380000" y="4992914"/>
            <a:ext cx="1440000" cy="21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7380000" y="1647372"/>
            <a:ext cx="1440000" cy="72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7380000" y="2612570"/>
            <a:ext cx="1440000" cy="72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7380000" y="2489200"/>
            <a:ext cx="1440000" cy="21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Cartina Ital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2" y="2416870"/>
            <a:ext cx="3488031" cy="4140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Grp="1"/>
          </p:cNvSpPr>
          <p:nvPr>
            <p:ph idx="1"/>
          </p:nvPr>
        </p:nvSpPr>
        <p:spPr>
          <a:xfrm>
            <a:off x="6098951" y="1440000"/>
            <a:ext cx="5760000" cy="505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600" b="1" dirty="0" smtClean="0"/>
              <a:t>	</a:t>
            </a:r>
            <a:r>
              <a:rPr lang="en-US" sz="1600" b="1" dirty="0" err="1" smtClean="0"/>
              <a:t>Sede</a:t>
            </a:r>
            <a:r>
              <a:rPr lang="en-US" sz="1600" b="1" dirty="0" smtClean="0"/>
              <a:t>:</a:t>
            </a:r>
          </a:p>
          <a:p>
            <a:pPr algn="just">
              <a:buNone/>
            </a:pPr>
            <a:r>
              <a:rPr lang="en-US" sz="1600" dirty="0" smtClean="0"/>
              <a:t>	Via Manzoni 4 – </a:t>
            </a:r>
            <a:r>
              <a:rPr lang="en-US" sz="1600" dirty="0" err="1" smtClean="0"/>
              <a:t>Cisternino</a:t>
            </a:r>
            <a:r>
              <a:rPr lang="en-US" sz="1600" dirty="0" smtClean="0"/>
              <a:t> – 72014 – </a:t>
            </a:r>
            <a:r>
              <a:rPr lang="en-US" sz="1600" dirty="0" err="1" smtClean="0"/>
              <a:t>Brindisi</a:t>
            </a:r>
            <a:r>
              <a:rPr lang="en-US" sz="1600" dirty="0" smtClean="0"/>
              <a:t> – Italy</a:t>
            </a:r>
          </a:p>
          <a:p>
            <a:pPr algn="just">
              <a:buNone/>
            </a:pPr>
            <a:r>
              <a:rPr lang="en-US" sz="1600" dirty="0" smtClean="0"/>
              <a:t>	Phone: 	+ 39 080 4448289 </a:t>
            </a:r>
          </a:p>
          <a:p>
            <a:pPr algn="just">
              <a:buNone/>
            </a:pPr>
            <a:r>
              <a:rPr lang="en-US" sz="1600" dirty="0" smtClean="0"/>
              <a:t>	Fax: 		+ 39 080 4443231</a:t>
            </a:r>
          </a:p>
          <a:p>
            <a:pPr algn="just">
              <a:buNone/>
            </a:pPr>
            <a:r>
              <a:rPr lang="en-US" sz="1600" dirty="0" smtClean="0"/>
              <a:t>	Web: 	</a:t>
            </a:r>
            <a:r>
              <a:rPr lang="it-IT" sz="1600" dirty="0" smtClean="0">
                <a:hlinkClick r:id="rId3"/>
              </a:rPr>
              <a:t>http://www.taglientetrasporti.com/</a:t>
            </a:r>
            <a:endParaRPr lang="it-IT" sz="1600" dirty="0" smtClean="0"/>
          </a:p>
          <a:p>
            <a:pPr algn="just">
              <a:buNone/>
            </a:pPr>
            <a:r>
              <a:rPr lang="it-IT" sz="1600" dirty="0" smtClean="0"/>
              <a:t>	</a:t>
            </a:r>
            <a:r>
              <a:rPr lang="it-IT" sz="1600" b="1" dirty="0" err="1" smtClean="0"/>
              <a:t>General</a:t>
            </a:r>
            <a:r>
              <a:rPr lang="it-IT" sz="1600" b="1" dirty="0" smtClean="0"/>
              <a:t> Manager</a:t>
            </a:r>
          </a:p>
          <a:p>
            <a:pPr algn="just">
              <a:buNone/>
            </a:pPr>
            <a:r>
              <a:rPr lang="it-IT" sz="1600" b="1" dirty="0" smtClean="0"/>
              <a:t>	</a:t>
            </a:r>
            <a:r>
              <a:rPr lang="it-IT" sz="1600" dirty="0" smtClean="0"/>
              <a:t>Tagliente Angelo</a:t>
            </a:r>
          </a:p>
          <a:p>
            <a:pPr algn="just">
              <a:buNone/>
            </a:pPr>
            <a:r>
              <a:rPr lang="it-IT" sz="1600" dirty="0" smtClean="0"/>
              <a:t>	a.tagliente@taglientetrasporti.com</a:t>
            </a:r>
          </a:p>
          <a:p>
            <a:pPr algn="just">
              <a:buNone/>
            </a:pPr>
            <a:r>
              <a:rPr lang="it-IT" sz="1600" b="1" dirty="0" smtClean="0"/>
              <a:t>	Amministrazione</a:t>
            </a:r>
          </a:p>
          <a:p>
            <a:pPr algn="just">
              <a:buNone/>
            </a:pPr>
            <a:r>
              <a:rPr lang="it-IT" sz="1600" b="1" dirty="0" smtClean="0"/>
              <a:t>	</a:t>
            </a:r>
            <a:r>
              <a:rPr lang="it-IT" sz="1600" dirty="0" smtClean="0"/>
              <a:t>Bartolo </a:t>
            </a:r>
            <a:r>
              <a:rPr lang="it-IT" sz="1600" dirty="0" err="1" smtClean="0"/>
              <a:t>Loparco</a:t>
            </a:r>
            <a:endParaRPr lang="it-IT" sz="1600" dirty="0" smtClean="0"/>
          </a:p>
          <a:p>
            <a:pPr algn="just">
              <a:buNone/>
            </a:pPr>
            <a:r>
              <a:rPr lang="it-IT" sz="1600" dirty="0" smtClean="0"/>
              <a:t>	b.loparco@taglientetrasporti.com</a:t>
            </a:r>
          </a:p>
          <a:p>
            <a:pPr algn="just">
              <a:buNone/>
            </a:pPr>
            <a:r>
              <a:rPr lang="it-IT" sz="1600" smtClean="0"/>
              <a:t>	</a:t>
            </a:r>
            <a:r>
              <a:rPr lang="it-IT" sz="1600" b="1" smtClean="0"/>
              <a:t>Amministrazione</a:t>
            </a:r>
            <a:endParaRPr lang="it-IT" sz="1600" b="1" dirty="0" smtClean="0"/>
          </a:p>
          <a:p>
            <a:pPr algn="just">
              <a:buNone/>
            </a:pPr>
            <a:r>
              <a:rPr lang="it-IT" sz="1600" b="1" dirty="0" smtClean="0"/>
              <a:t>	</a:t>
            </a:r>
            <a:r>
              <a:rPr lang="it-IT" sz="1600" dirty="0" smtClean="0"/>
              <a:t>Angela Maria </a:t>
            </a:r>
            <a:r>
              <a:rPr lang="it-IT" sz="1600" dirty="0" err="1" smtClean="0"/>
              <a:t>Zizzi</a:t>
            </a:r>
            <a:endParaRPr lang="it-IT" sz="1600" dirty="0" smtClean="0"/>
          </a:p>
          <a:p>
            <a:pPr algn="just">
              <a:buNone/>
            </a:pPr>
            <a:r>
              <a:rPr lang="it-IT" sz="1600" dirty="0" smtClean="0"/>
              <a:t>	a.zizzi@taglientetrasporti.com</a:t>
            </a:r>
          </a:p>
          <a:p>
            <a:pPr algn="just">
              <a:lnSpc>
                <a:spcPct val="120000"/>
              </a:lnSpc>
              <a:buNone/>
            </a:pPr>
            <a:endParaRPr lang="en-US" sz="1600" dirty="0" smtClean="0"/>
          </a:p>
          <a:p>
            <a:pPr algn="just">
              <a:lnSpc>
                <a:spcPct val="120000"/>
              </a:lnSpc>
              <a:buNone/>
            </a:pPr>
            <a:endParaRPr lang="en-US" sz="1600" dirty="0" smtClean="0"/>
          </a:p>
          <a:p>
            <a:pPr algn="just">
              <a:lnSpc>
                <a:spcPct val="120000"/>
              </a:lnSpc>
              <a:buNone/>
            </a:pPr>
            <a:r>
              <a:rPr lang="en-US" sz="1600" dirty="0" smtClean="0"/>
              <a:t>	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0" y="1440000"/>
            <a:ext cx="6084000" cy="68400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1594902"/>
            <a:ext cx="6084000" cy="412512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Contatti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17222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" id="{1CE77C98-2045-40D4-8790-EAE8D9BE964E}" vid="{E125BA12-530B-44A7-AAEB-6AEFD630BC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TS103417222</Template>
  <TotalTime>985</TotalTime>
  <Words>17</Words>
  <Application>Microsoft Office PowerPoint</Application>
  <PresentationFormat>Personalizzato</PresentationFormat>
  <Paragraphs>61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TS103417222</vt:lpstr>
      <vt:lpstr>Diapositiva 1</vt:lpstr>
      <vt:lpstr>Tagliente Trasporti Srl</vt:lpstr>
      <vt:lpstr>Chi Siamo</vt:lpstr>
      <vt:lpstr>Servizi</vt:lpstr>
      <vt:lpstr>Certificazioni</vt:lpstr>
      <vt:lpstr>Flotta</vt:lpstr>
      <vt:lpstr>Direttrici</vt:lpstr>
      <vt:lpstr>Contatti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Bart</dc:creator>
  <cp:lastModifiedBy>Bart</cp:lastModifiedBy>
  <cp:revision>110</cp:revision>
  <cp:lastPrinted>2012-08-15T21:38:02Z</cp:lastPrinted>
  <dcterms:created xsi:type="dcterms:W3CDTF">2013-12-12T09:35:53Z</dcterms:created>
  <dcterms:modified xsi:type="dcterms:W3CDTF">2013-12-19T11:08:13Z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