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1"/>
  </p:notesMasterIdLst>
  <p:handoutMasterIdLst>
    <p:handoutMasterId r:id="rId12"/>
  </p:handoutMasterIdLst>
  <p:sldIdLst>
    <p:sldId id="272" r:id="rId3"/>
    <p:sldId id="257" r:id="rId4"/>
    <p:sldId id="263" r:id="rId5"/>
    <p:sldId id="273" r:id="rId6"/>
    <p:sldId id="276" r:id="rId7"/>
    <p:sldId id="277" r:id="rId8"/>
    <p:sldId id="278" r:id="rId9"/>
    <p:sldId id="279" r:id="rId1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8" autoAdjust="0"/>
    <p:restoredTop sz="82424" autoAdjust="0"/>
  </p:normalViewPr>
  <p:slideViewPr>
    <p:cSldViewPr snapToGrid="0">
      <p:cViewPr varScale="1">
        <p:scale>
          <a:sx n="78" d="100"/>
          <a:sy n="78" d="100"/>
        </p:scale>
        <p:origin x="-114" y="-114"/>
      </p:cViewPr>
      <p:guideLst>
        <p:guide orient="horz" pos="2160"/>
        <p:guide pos="3840"/>
      </p:guideLst>
    </p:cSldViewPr>
  </p:slideViewPr>
  <p:outlineViewPr>
    <p:cViewPr>
      <p:scale>
        <a:sx n="33" d="100"/>
        <a:sy n="33" d="100"/>
      </p:scale>
      <p:origin x="0" y="456"/>
    </p:cViewPr>
  </p:outlineViewPr>
  <p:notesTextViewPr>
    <p:cViewPr>
      <p:scale>
        <a:sx n="1" d="1"/>
        <a:sy n="1" d="1"/>
      </p:scale>
      <p:origin x="0" y="0"/>
    </p:cViewPr>
  </p:notesTextViewPr>
  <p:sorterViewPr>
    <p:cViewPr>
      <p:scale>
        <a:sx n="100" d="100"/>
        <a:sy n="100" d="100"/>
      </p:scale>
      <p:origin x="0" y="-154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pPr/>
              <a:t>12/19/2013</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pPr/>
              <a:t>‹N›</a:t>
            </a:fld>
            <a:endParaRPr lang="en-US"/>
          </a:p>
        </p:txBody>
      </p:sp>
    </p:spTree>
    <p:extLst>
      <p:ext uri="{BB962C8B-B14F-4D97-AF65-F5344CB8AC3E}">
        <p14:creationId xmlns:p14="http://schemas.microsoft.com/office/powerpoint/2010/main" xmlns=""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pPr/>
              <a:t>12/19/2013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pPr/>
              <a:t>‹N›</a:t>
            </a:fld>
            <a:endParaRPr lang="en-US"/>
          </a:p>
        </p:txBody>
      </p:sp>
    </p:spTree>
    <p:extLst>
      <p:ext uri="{BB962C8B-B14F-4D97-AF65-F5344CB8AC3E}">
        <p14:creationId xmlns:p14="http://schemas.microsoft.com/office/powerpoint/2010/main" xmlns=""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pPr algn="r" defTabSz="457200">
                <a:buNone/>
              </a:pPr>
              <a:t>2</a:t>
            </a:fld>
            <a:endParaRPr lang="en-US" sz="1200" b="0" i="0">
              <a:latin typeface="Calibri"/>
              <a:ea typeface="+mn-ea"/>
              <a:cs typeface="+mn-cs"/>
            </a:endParaRPr>
          </a:p>
        </p:txBody>
      </p:sp>
    </p:spTree>
    <p:extLst>
      <p:ext uri="{BB962C8B-B14F-4D97-AF65-F5344CB8AC3E}">
        <p14:creationId xmlns:p14="http://schemas.microsoft.com/office/powerpoint/2010/main" xmlns="" val="9879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pPr algn="r" defTabSz="457200">
                <a:buNone/>
              </a:pPr>
              <a:t>3</a:t>
            </a:fld>
            <a:endParaRPr lang="en-US" sz="1200" b="0" i="0">
              <a:latin typeface="Calibri"/>
              <a:ea typeface="+mn-ea"/>
              <a:cs typeface="+mn-cs"/>
            </a:endParaRPr>
          </a:p>
        </p:txBody>
      </p:sp>
    </p:spTree>
    <p:extLst>
      <p:ext uri="{BB962C8B-B14F-4D97-AF65-F5344CB8AC3E}">
        <p14:creationId xmlns:p14="http://schemas.microsoft.com/office/powerpoint/2010/main" xmlns="" val="73205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pPr algn="r" defTabSz="457200">
                <a:buNone/>
              </a:pPr>
              <a:t>4</a:t>
            </a:fld>
            <a:endParaRPr lang="en-US" sz="1200" b="0" i="0">
              <a:latin typeface="Calibri"/>
              <a:ea typeface="+mn-ea"/>
              <a:cs typeface="+mn-cs"/>
            </a:endParaRPr>
          </a:p>
        </p:txBody>
      </p:sp>
    </p:spTree>
    <p:extLst>
      <p:ext uri="{BB962C8B-B14F-4D97-AF65-F5344CB8AC3E}">
        <p14:creationId xmlns:p14="http://schemas.microsoft.com/office/powerpoint/2010/main" xmlns="" val="73205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pPr algn="r" defTabSz="457200">
                <a:buNone/>
              </a:pPr>
              <a:t>5</a:t>
            </a:fld>
            <a:endParaRPr lang="en-US" sz="1200" b="0" i="0">
              <a:latin typeface="Calibri"/>
              <a:ea typeface="+mn-ea"/>
              <a:cs typeface="+mn-cs"/>
            </a:endParaRPr>
          </a:p>
        </p:txBody>
      </p:sp>
    </p:spTree>
    <p:extLst>
      <p:ext uri="{BB962C8B-B14F-4D97-AF65-F5344CB8AC3E}">
        <p14:creationId xmlns:p14="http://schemas.microsoft.com/office/powerpoint/2010/main" xmlns="" val="73205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pPr algn="r" defTabSz="457200">
                <a:buNone/>
              </a:pPr>
              <a:t>6</a:t>
            </a:fld>
            <a:endParaRPr lang="en-US" sz="1200" b="0" i="0">
              <a:latin typeface="Calibri"/>
              <a:ea typeface="+mn-ea"/>
              <a:cs typeface="+mn-cs"/>
            </a:endParaRPr>
          </a:p>
        </p:txBody>
      </p:sp>
    </p:spTree>
    <p:extLst>
      <p:ext uri="{BB962C8B-B14F-4D97-AF65-F5344CB8AC3E}">
        <p14:creationId xmlns:p14="http://schemas.microsoft.com/office/powerpoint/2010/main" xmlns="" val="73205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pPr algn="r" defTabSz="457200">
                <a:buNone/>
              </a:pPr>
              <a:t>7</a:t>
            </a:fld>
            <a:endParaRPr lang="en-US" sz="1200" b="0" i="0">
              <a:latin typeface="Calibri"/>
              <a:ea typeface="+mn-ea"/>
              <a:cs typeface="+mn-cs"/>
            </a:endParaRPr>
          </a:p>
        </p:txBody>
      </p:sp>
    </p:spTree>
    <p:extLst>
      <p:ext uri="{BB962C8B-B14F-4D97-AF65-F5344CB8AC3E}">
        <p14:creationId xmlns:p14="http://schemas.microsoft.com/office/powerpoint/2010/main" xmlns="" val="73205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pPr algn="r" defTabSz="457200">
                <a:buNone/>
              </a:pPr>
              <a:t>8</a:t>
            </a:fld>
            <a:endParaRPr lang="en-US" sz="1200" b="0" i="0">
              <a:latin typeface="Calibri"/>
              <a:ea typeface="+mn-ea"/>
              <a:cs typeface="+mn-cs"/>
            </a:endParaRPr>
          </a:p>
        </p:txBody>
      </p:sp>
    </p:spTree>
    <p:extLst>
      <p:ext uri="{BB962C8B-B14F-4D97-AF65-F5344CB8AC3E}">
        <p14:creationId xmlns:p14="http://schemas.microsoft.com/office/powerpoint/2010/main" xmlns="" val="73205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smtClean="0"/>
              <a:t>Fare clic per modificare lo stile del titolo</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smtClean="0"/>
              <a:t>Fare clic per modificare lo stile del titolo</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smtClean="0"/>
              <a:t>Fare clic per modificare lo stile del titolo</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smtClean="0"/>
              <a:t>Fare clic per modificare lo stile del titolo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it-IT" smtClean="0"/>
              <a:t>Fare clic per modificare stili del testo dello schema</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algn="l" defTabSz="457200">
              <a:buNone/>
            </a:pPr>
            <a:r>
              <a:rPr lang="en-US" sz="1800" b="0" i="0">
                <a:latin typeface="Century Gothic"/>
                <a:ea typeface="+mn-ea"/>
                <a:cs typeface="+mn-cs"/>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algn="l" defTabSz="457200">
              <a:buNone/>
            </a:pPr>
            <a:r>
              <a:rPr lang="en-US" sz="1800" b="0" i="0">
                <a:latin typeface="Century Gothic"/>
                <a:ea typeface="+mn-ea"/>
                <a:cs typeface="+mn-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it-IT" smtClean="0"/>
              <a:t>Fare clic per modificare lo stile del titolo</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algn="l" defTabSz="457200">
              <a:buNone/>
            </a:pPr>
            <a:r>
              <a:rPr lang="en-US" sz="12200" b="0" i="0" dirty="0" smtClean="0">
                <a:latin typeface="Century Gothic"/>
                <a:ea typeface="+mn-ea"/>
                <a:cs typeface="+mn-cs"/>
              </a:rPr>
              <a:t>“</a:t>
            </a:r>
            <a:endParaRPr lang="en-US" sz="12200" b="0" i="0" dirty="0">
              <a:latin typeface="Century Gothic"/>
              <a:ea typeface="+mn-ea"/>
              <a:cs typeface="+mn-cs"/>
            </a:endParaRPr>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algn="l" defTabSz="457200">
              <a:buNone/>
            </a:pPr>
            <a:r>
              <a:rPr lang="en-US" sz="12200" b="0" i="0" dirty="0" smtClean="0">
                <a:latin typeface="Century Gothic"/>
                <a:ea typeface="+mn-ea"/>
                <a:cs typeface="+mn-cs"/>
              </a:rPr>
              <a:t>”</a:t>
            </a:r>
            <a:endParaRPr lang="en-US" sz="12200" b="0" i="0" dirty="0">
              <a:latin typeface="Century Gothic"/>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smtClean="0"/>
              <a:t>Fare clic per modificare lo stile del titolo</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7" name="Date Placeholder 3"/>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796027F-7875-4030-9381-8BD8C4F21935}"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pPr/>
              <a:t>12/19/2013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7" name="Date Placeholder 4"/>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smtClean="0"/>
              <a:pPr/>
              <a:t>12/19/2013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smtClean="0"/>
              <a:t>Fare clic per modificare lo stile del titolo</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12/19/2013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qa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aglientetrasporti.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Logo Index 2.png"/>
          <p:cNvPicPr>
            <a:picLocks noChangeAspect="1"/>
          </p:cNvPicPr>
          <p:nvPr/>
        </p:nvPicPr>
        <p:blipFill>
          <a:blip r:embed="rId2"/>
          <a:stretch>
            <a:fillRect/>
          </a:stretch>
        </p:blipFill>
        <p:spPr>
          <a:xfrm>
            <a:off x="95250" y="0"/>
            <a:ext cx="12001500" cy="6858000"/>
          </a:xfrm>
          <a:prstGeom prst="rect">
            <a:avLst/>
          </a:prstGeom>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a:spLocks noGrp="1"/>
          </p:cNvSpPr>
          <p:nvPr>
            <p:ph type="ctrTitle"/>
          </p:nvPr>
        </p:nvSpPr>
        <p:spPr/>
        <p:txBody>
          <a:bodyPr/>
          <a:lstStyle/>
          <a:p>
            <a:r>
              <a:rPr lang="it-IT" sz="6400" b="1" noProof="1" smtClean="0"/>
              <a:t>Tagliente Trasporti Srl</a:t>
            </a:r>
            <a:endParaRPr lang="it-IT" sz="6400" b="1" noProof="1"/>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a:spLocks noGrp="1"/>
          </p:cNvSpPr>
          <p:nvPr>
            <p:ph idx="1"/>
          </p:nvPr>
        </p:nvSpPr>
        <p:spPr>
          <a:xfrm>
            <a:off x="6098951" y="1440000"/>
            <a:ext cx="5400000" cy="5058000"/>
          </a:xfrm>
        </p:spPr>
        <p:txBody>
          <a:bodyPr>
            <a:noAutofit/>
          </a:bodyPr>
          <a:lstStyle/>
          <a:p>
            <a:pPr algn="just">
              <a:lnSpc>
                <a:spcPct val="150000"/>
              </a:lnSpc>
              <a:buNone/>
            </a:pPr>
            <a:r>
              <a:rPr lang="en-US" sz="1600" dirty="0" smtClean="0"/>
              <a:t>	The "</a:t>
            </a:r>
            <a:r>
              <a:rPr lang="en-US" sz="1600" dirty="0" err="1" smtClean="0"/>
              <a:t>Tagliente</a:t>
            </a:r>
            <a:r>
              <a:rPr lang="en-US" sz="1600" dirty="0" smtClean="0"/>
              <a:t> </a:t>
            </a:r>
            <a:r>
              <a:rPr lang="en-US" sz="1600" dirty="0" err="1" smtClean="0"/>
              <a:t>Trasporti</a:t>
            </a:r>
            <a:r>
              <a:rPr lang="en-US" sz="1600" dirty="0" smtClean="0"/>
              <a:t> </a:t>
            </a:r>
            <a:r>
              <a:rPr lang="en-US" sz="1600" dirty="0" err="1" smtClean="0"/>
              <a:t>Srl</a:t>
            </a:r>
            <a:r>
              <a:rPr lang="en-US" sz="1600" dirty="0" smtClean="0"/>
              <a:t>“ operates in the transport and logistics products since more than 20 years on both domestic and European market. The initial business was the transportation of powders and granules for foods segment with silos and liquid foodstuffs in tankers. Encouraged by good results obtained the administrator decided to enlarge the activity becoming in few years a growing reference for the transportation of bulk chemicals.</a:t>
            </a:r>
          </a:p>
          <a:p>
            <a:pPr algn="just">
              <a:lnSpc>
                <a:spcPct val="150000"/>
              </a:lnSpc>
              <a:buNone/>
            </a:pPr>
            <a:r>
              <a:rPr lang="en-US" sz="1600" dirty="0" smtClean="0"/>
              <a:t>	Our mission is to ensure the full customers satisfaction</a:t>
            </a:r>
            <a:endParaRPr lang="it-IT" sz="1600" dirty="0"/>
          </a:p>
        </p:txBody>
      </p:sp>
      <p:sp>
        <p:nvSpPr>
          <p:cNvPr id="7" name="Rettangolo 6"/>
          <p:cNvSpPr/>
          <p:nvPr/>
        </p:nvSpPr>
        <p:spPr>
          <a:xfrm>
            <a:off x="0" y="1440000"/>
            <a:ext cx="6084000" cy="684000"/>
          </a:xfrm>
          <a:prstGeom prst="rect">
            <a:avLst/>
          </a:prstGeom>
          <a:solidFill>
            <a:schemeClr val="tx1"/>
          </a:solidFill>
          <a:ln>
            <a:solidFill>
              <a:srgbClr val="00206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accent5">
                  <a:lumMod val="75000"/>
                </a:schemeClr>
              </a:solidFill>
            </a:endParaRPr>
          </a:p>
        </p:txBody>
      </p:sp>
      <p:sp>
        <p:nvSpPr>
          <p:cNvPr id="9" name="Titolo 8"/>
          <p:cNvSpPr>
            <a:spLocks noGrp="1"/>
          </p:cNvSpPr>
          <p:nvPr>
            <p:ph type="title"/>
          </p:nvPr>
        </p:nvSpPr>
        <p:spPr>
          <a:xfrm>
            <a:off x="0" y="1594895"/>
            <a:ext cx="6084000" cy="412512"/>
          </a:xfrm>
        </p:spPr>
        <p:txBody>
          <a:bodyPr/>
          <a:lstStyle/>
          <a:p>
            <a:pPr algn="ctr"/>
            <a:r>
              <a:rPr lang="it-IT" sz="2000" b="1" dirty="0" err="1" smtClean="0">
                <a:solidFill>
                  <a:schemeClr val="accent5">
                    <a:lumMod val="75000"/>
                  </a:schemeClr>
                </a:solidFill>
              </a:rPr>
              <a:t>Who</a:t>
            </a:r>
            <a:r>
              <a:rPr lang="it-IT" sz="2000" b="1" baseline="0" dirty="0" smtClean="0">
                <a:solidFill>
                  <a:schemeClr val="accent5">
                    <a:lumMod val="75000"/>
                  </a:schemeClr>
                </a:solidFill>
              </a:rPr>
              <a:t> </a:t>
            </a:r>
            <a:r>
              <a:rPr lang="it-IT" sz="2000" b="1" baseline="0" dirty="0" err="1" smtClean="0">
                <a:solidFill>
                  <a:schemeClr val="accent5">
                    <a:lumMod val="75000"/>
                  </a:schemeClr>
                </a:solidFill>
              </a:rPr>
              <a:t>We</a:t>
            </a:r>
            <a:r>
              <a:rPr lang="it-IT" sz="2000" b="1" baseline="0" dirty="0" smtClean="0">
                <a:solidFill>
                  <a:schemeClr val="accent5">
                    <a:lumMod val="75000"/>
                  </a:schemeClr>
                </a:solidFill>
              </a:rPr>
              <a:t> Are</a:t>
            </a:r>
            <a:endParaRPr lang="it-IT" sz="2000" b="1" dirty="0">
              <a:solidFill>
                <a:schemeClr val="accent5">
                  <a:lumMod val="75000"/>
                </a:schemeClr>
              </a:solidFill>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a:spLocks noGrp="1"/>
          </p:cNvSpPr>
          <p:nvPr>
            <p:ph idx="1"/>
          </p:nvPr>
        </p:nvSpPr>
        <p:spPr>
          <a:xfrm>
            <a:off x="6098951" y="1440000"/>
            <a:ext cx="5400000" cy="5058000"/>
          </a:xfrm>
        </p:spPr>
        <p:txBody>
          <a:bodyPr>
            <a:noAutofit/>
          </a:bodyPr>
          <a:lstStyle/>
          <a:p>
            <a:pPr algn="just">
              <a:lnSpc>
                <a:spcPct val="120000"/>
              </a:lnSpc>
              <a:buNone/>
            </a:pPr>
            <a:r>
              <a:rPr lang="en-US" sz="1600" dirty="0" smtClean="0"/>
              <a:t>	Our company is able to satisfy through its fleet of vehicles, all property, the needs of different customers, both national and European level, ensuring high quality standards. For years our business has electively directed to the following industries:</a:t>
            </a:r>
          </a:p>
          <a:p>
            <a:pPr lvl="1" algn="just">
              <a:lnSpc>
                <a:spcPct val="150000"/>
              </a:lnSpc>
            </a:pPr>
            <a:r>
              <a:rPr lang="it-IT" sz="1600" dirty="0" smtClean="0">
                <a:cs typeface="Arial" pitchFamily="34" charset="0"/>
              </a:rPr>
              <a:t> </a:t>
            </a:r>
            <a:r>
              <a:rPr lang="it-IT" sz="1600" dirty="0" err="1" smtClean="0"/>
              <a:t>Chemical</a:t>
            </a:r>
            <a:r>
              <a:rPr lang="it-IT" sz="1600" dirty="0" smtClean="0"/>
              <a:t> </a:t>
            </a:r>
            <a:r>
              <a:rPr lang="it-IT" sz="1600" dirty="0" err="1" smtClean="0"/>
              <a:t>industries</a:t>
            </a:r>
            <a:endParaRPr lang="it-IT" sz="1600" dirty="0" smtClean="0">
              <a:cs typeface="Arial" pitchFamily="34" charset="0"/>
            </a:endParaRPr>
          </a:p>
          <a:p>
            <a:pPr lvl="1" algn="just">
              <a:lnSpc>
                <a:spcPct val="150000"/>
              </a:lnSpc>
            </a:pPr>
            <a:r>
              <a:rPr lang="it-IT" sz="1600" dirty="0" smtClean="0">
                <a:cs typeface="Arial" pitchFamily="34" charset="0"/>
              </a:rPr>
              <a:t> </a:t>
            </a:r>
            <a:r>
              <a:rPr lang="it-IT" sz="1600" dirty="0" smtClean="0"/>
              <a:t>Plastic </a:t>
            </a:r>
            <a:r>
              <a:rPr lang="it-IT" sz="1600" dirty="0" err="1" smtClean="0"/>
              <a:t>industries</a:t>
            </a:r>
            <a:endParaRPr lang="it-IT" sz="1600" dirty="0" smtClean="0">
              <a:cs typeface="Arial" pitchFamily="34" charset="0"/>
            </a:endParaRPr>
          </a:p>
          <a:p>
            <a:pPr lvl="1" algn="just">
              <a:lnSpc>
                <a:spcPct val="150000"/>
              </a:lnSpc>
            </a:pPr>
            <a:r>
              <a:rPr lang="it-IT" sz="1600" dirty="0" smtClean="0">
                <a:cs typeface="Arial" pitchFamily="34" charset="0"/>
              </a:rPr>
              <a:t> </a:t>
            </a:r>
            <a:r>
              <a:rPr lang="it-IT" sz="1600" dirty="0" err="1" smtClean="0"/>
              <a:t>Paper</a:t>
            </a:r>
            <a:r>
              <a:rPr lang="it-IT" sz="1600" dirty="0" smtClean="0"/>
              <a:t> </a:t>
            </a:r>
            <a:r>
              <a:rPr lang="it-IT" sz="1600" dirty="0" err="1" smtClean="0"/>
              <a:t>industries</a:t>
            </a:r>
            <a:endParaRPr lang="it-IT" sz="1600" dirty="0" smtClean="0">
              <a:cs typeface="Arial" pitchFamily="34" charset="0"/>
            </a:endParaRPr>
          </a:p>
          <a:p>
            <a:pPr lvl="1" algn="just">
              <a:lnSpc>
                <a:spcPct val="150000"/>
              </a:lnSpc>
            </a:pPr>
            <a:r>
              <a:rPr lang="it-IT" sz="1600" dirty="0" smtClean="0">
                <a:cs typeface="Arial" pitchFamily="34" charset="0"/>
              </a:rPr>
              <a:t> </a:t>
            </a:r>
            <a:r>
              <a:rPr lang="it-IT" sz="1600" dirty="0" smtClean="0"/>
              <a:t>Glass </a:t>
            </a:r>
            <a:r>
              <a:rPr lang="it-IT" sz="1600" dirty="0" err="1" smtClean="0"/>
              <a:t>industries</a:t>
            </a:r>
            <a:endParaRPr lang="it-IT" sz="1600" dirty="0" smtClean="0">
              <a:cs typeface="Arial" pitchFamily="34" charset="0"/>
            </a:endParaRPr>
          </a:p>
          <a:p>
            <a:pPr lvl="1" algn="just">
              <a:lnSpc>
                <a:spcPct val="150000"/>
              </a:lnSpc>
            </a:pPr>
            <a:r>
              <a:rPr lang="it-IT" sz="1600" dirty="0" smtClean="0">
                <a:cs typeface="Arial" pitchFamily="34" charset="0"/>
              </a:rPr>
              <a:t> </a:t>
            </a:r>
            <a:r>
              <a:rPr lang="it-IT" sz="1600" dirty="0" err="1" smtClean="0"/>
              <a:t>Construction</a:t>
            </a:r>
            <a:r>
              <a:rPr lang="it-IT" sz="1600" dirty="0" smtClean="0"/>
              <a:t> </a:t>
            </a:r>
            <a:r>
              <a:rPr lang="it-IT" sz="1600" dirty="0" err="1" smtClean="0"/>
              <a:t>industries</a:t>
            </a:r>
            <a:endParaRPr lang="it-IT" sz="1600" dirty="0" smtClean="0">
              <a:cs typeface="Arial" pitchFamily="34" charset="0"/>
            </a:endParaRPr>
          </a:p>
          <a:p>
            <a:pPr lvl="1" algn="just">
              <a:lnSpc>
                <a:spcPct val="150000"/>
              </a:lnSpc>
            </a:pPr>
            <a:r>
              <a:rPr lang="it-IT" sz="1600" dirty="0" smtClean="0">
                <a:cs typeface="Arial" pitchFamily="34" charset="0"/>
              </a:rPr>
              <a:t> </a:t>
            </a:r>
            <a:r>
              <a:rPr lang="en-US" sz="1600" dirty="0" smtClean="0"/>
              <a:t>Food industries (liquid and bulk)</a:t>
            </a:r>
            <a:endParaRPr lang="it-IT" sz="1600" dirty="0"/>
          </a:p>
        </p:txBody>
      </p:sp>
      <p:sp>
        <p:nvSpPr>
          <p:cNvPr id="7" name="Rettangolo 6"/>
          <p:cNvSpPr/>
          <p:nvPr/>
        </p:nvSpPr>
        <p:spPr>
          <a:xfrm>
            <a:off x="0" y="1440000"/>
            <a:ext cx="6084000" cy="684000"/>
          </a:xfrm>
          <a:prstGeom prst="rect">
            <a:avLst/>
          </a:prstGeom>
          <a:solidFill>
            <a:schemeClr val="tx1"/>
          </a:solidFill>
          <a:ln>
            <a:solidFill>
              <a:srgbClr val="00206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accent5">
                  <a:lumMod val="75000"/>
                </a:schemeClr>
              </a:solidFill>
            </a:endParaRPr>
          </a:p>
        </p:txBody>
      </p:sp>
      <p:sp>
        <p:nvSpPr>
          <p:cNvPr id="9" name="Titolo 8"/>
          <p:cNvSpPr>
            <a:spLocks noGrp="1"/>
          </p:cNvSpPr>
          <p:nvPr>
            <p:ph type="title"/>
          </p:nvPr>
        </p:nvSpPr>
        <p:spPr>
          <a:xfrm>
            <a:off x="0" y="1580388"/>
            <a:ext cx="6084000" cy="412512"/>
          </a:xfrm>
        </p:spPr>
        <p:txBody>
          <a:bodyPr/>
          <a:lstStyle/>
          <a:p>
            <a:pPr algn="ctr"/>
            <a:r>
              <a:rPr lang="it-IT" sz="2000" b="1" dirty="0" err="1" smtClean="0">
                <a:solidFill>
                  <a:schemeClr val="accent5">
                    <a:lumMod val="75000"/>
                  </a:schemeClr>
                </a:solidFill>
              </a:rPr>
              <a:t>Services</a:t>
            </a:r>
            <a:endParaRPr lang="it-IT" sz="2000" b="1" dirty="0">
              <a:solidFill>
                <a:schemeClr val="accent5">
                  <a:lumMod val="75000"/>
                </a:schemeClr>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a:spLocks noGrp="1"/>
          </p:cNvSpPr>
          <p:nvPr>
            <p:ph idx="1"/>
          </p:nvPr>
        </p:nvSpPr>
        <p:spPr>
          <a:xfrm>
            <a:off x="6098951" y="1440000"/>
            <a:ext cx="5400000" cy="5058000"/>
          </a:xfrm>
        </p:spPr>
        <p:txBody>
          <a:bodyPr>
            <a:noAutofit/>
          </a:bodyPr>
          <a:lstStyle/>
          <a:p>
            <a:pPr marL="342900" marR="0" indent="-342900" algn="just" defTabSz="457200" rtl="0" eaLnBrk="1" fontAlgn="auto" latinLnBrk="0" hangingPunct="1">
              <a:lnSpc>
                <a:spcPct val="120000"/>
              </a:lnSpc>
              <a:spcBef>
                <a:spcPts val="1000"/>
              </a:spcBef>
              <a:spcAft>
                <a:spcPts val="0"/>
              </a:spcAft>
              <a:buClr>
                <a:schemeClr val="bg2">
                  <a:lumMod val="40000"/>
                  <a:lumOff val="60000"/>
                </a:schemeClr>
              </a:buClr>
              <a:buSzPct val="80000"/>
              <a:buFont typeface="Wingdings 3" charset="2"/>
              <a:buNone/>
              <a:tabLst/>
              <a:defRPr/>
            </a:pPr>
            <a:r>
              <a:rPr lang="en-US" sz="1600" dirty="0" smtClean="0"/>
              <a:t>	</a:t>
            </a:r>
            <a:r>
              <a:rPr lang="en-US" sz="1600" b="0" i="0" kern="1200" dirty="0" smtClean="0">
                <a:solidFill>
                  <a:schemeClr val="tx1"/>
                </a:solidFill>
                <a:latin typeface="+mj-lt"/>
                <a:ea typeface="+mj-ea"/>
                <a:cs typeface="+mj-cs"/>
              </a:rPr>
              <a:t>In 2011, </a:t>
            </a:r>
            <a:r>
              <a:rPr lang="en-US" sz="1600" b="0" i="0" kern="1200" dirty="0" err="1" smtClean="0">
                <a:solidFill>
                  <a:schemeClr val="tx1"/>
                </a:solidFill>
                <a:latin typeface="+mj-lt"/>
                <a:ea typeface="+mj-ea"/>
                <a:cs typeface="+mj-cs"/>
              </a:rPr>
              <a:t>Tagliente</a:t>
            </a:r>
            <a:r>
              <a:rPr lang="en-US" sz="1600" b="0" i="0" kern="1200" dirty="0" smtClean="0">
                <a:solidFill>
                  <a:schemeClr val="tx1"/>
                </a:solidFill>
                <a:latin typeface="+mj-lt"/>
                <a:ea typeface="+mj-ea"/>
                <a:cs typeface="+mj-cs"/>
              </a:rPr>
              <a:t> </a:t>
            </a:r>
            <a:r>
              <a:rPr lang="en-US" sz="1600" b="0" i="0" kern="1200" dirty="0" err="1" smtClean="0">
                <a:solidFill>
                  <a:schemeClr val="tx1"/>
                </a:solidFill>
                <a:latin typeface="+mj-lt"/>
                <a:ea typeface="+mj-ea"/>
                <a:cs typeface="+mj-cs"/>
              </a:rPr>
              <a:t>Trasporti</a:t>
            </a:r>
            <a:r>
              <a:rPr lang="en-US" sz="1600" b="0" i="0" kern="1200" dirty="0" smtClean="0">
                <a:solidFill>
                  <a:schemeClr val="tx1"/>
                </a:solidFill>
                <a:latin typeface="+mj-lt"/>
                <a:ea typeface="+mj-ea"/>
                <a:cs typeface="+mj-cs"/>
              </a:rPr>
              <a:t> obtained from </a:t>
            </a:r>
            <a:r>
              <a:rPr lang="en-US" sz="1600" b="0" i="0" kern="1200" dirty="0" err="1" smtClean="0">
                <a:solidFill>
                  <a:schemeClr val="tx1"/>
                </a:solidFill>
                <a:latin typeface="+mj-lt"/>
                <a:ea typeface="+mj-ea"/>
                <a:cs typeface="+mj-cs"/>
              </a:rPr>
              <a:t>Certiquality</a:t>
            </a:r>
            <a:r>
              <a:rPr lang="en-US" sz="1600" b="0" i="0" kern="1200" dirty="0" smtClean="0">
                <a:solidFill>
                  <a:schemeClr val="tx1"/>
                </a:solidFill>
                <a:latin typeface="+mj-lt"/>
                <a:ea typeface="+mj-ea"/>
                <a:cs typeface="+mj-cs"/>
              </a:rPr>
              <a:t> the </a:t>
            </a:r>
            <a:r>
              <a:rPr lang="en-US" sz="1600" b="1" i="0" kern="1200" dirty="0" smtClean="0">
                <a:solidFill>
                  <a:schemeClr val="tx1"/>
                </a:solidFill>
                <a:latin typeface="+mj-lt"/>
                <a:ea typeface="+mj-ea"/>
                <a:cs typeface="+mj-cs"/>
              </a:rPr>
              <a:t>SQAS</a:t>
            </a:r>
            <a:r>
              <a:rPr lang="en-US" sz="1600" b="0" i="0" kern="1200" dirty="0" smtClean="0">
                <a:solidFill>
                  <a:schemeClr val="tx1"/>
                </a:solidFill>
                <a:latin typeface="+mj-lt"/>
                <a:ea typeface="+mj-ea"/>
                <a:cs typeface="+mj-cs"/>
              </a:rPr>
              <a:t> accreditation of its system in terms of quality, safety and environment.</a:t>
            </a:r>
          </a:p>
          <a:p>
            <a:pPr algn="just">
              <a:lnSpc>
                <a:spcPct val="120000"/>
              </a:lnSpc>
              <a:buNone/>
            </a:pPr>
            <a:r>
              <a:rPr lang="en-US" sz="1600" dirty="0" smtClean="0"/>
              <a:t>	SQAS Audit for Chemicals and ADR goods transport. We have passed the audit and we are listed in the SQAS public register: </a:t>
            </a:r>
            <a:r>
              <a:rPr lang="en-US" sz="1600" dirty="0" smtClean="0">
                <a:hlinkClick r:id="rId3"/>
              </a:rPr>
              <a:t>www.sqas.org</a:t>
            </a:r>
            <a:r>
              <a:rPr lang="en-US" sz="1600" dirty="0" smtClean="0"/>
              <a:t> transport service, which is an organization linked to CEFIC.</a:t>
            </a:r>
            <a:endParaRPr lang="it-IT" sz="1600" dirty="0"/>
          </a:p>
        </p:txBody>
      </p:sp>
      <p:sp>
        <p:nvSpPr>
          <p:cNvPr id="7" name="Rettangolo 6"/>
          <p:cNvSpPr/>
          <p:nvPr/>
        </p:nvSpPr>
        <p:spPr>
          <a:xfrm>
            <a:off x="0" y="1440000"/>
            <a:ext cx="6084000" cy="684000"/>
          </a:xfrm>
          <a:prstGeom prst="rect">
            <a:avLst/>
          </a:prstGeom>
          <a:solidFill>
            <a:schemeClr val="tx1"/>
          </a:solidFill>
          <a:ln>
            <a:solidFill>
              <a:srgbClr val="00206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accent5">
                  <a:lumMod val="75000"/>
                </a:schemeClr>
              </a:solidFill>
            </a:endParaRPr>
          </a:p>
        </p:txBody>
      </p:sp>
      <p:sp>
        <p:nvSpPr>
          <p:cNvPr id="9" name="Titolo 8"/>
          <p:cNvSpPr>
            <a:spLocks noGrp="1"/>
          </p:cNvSpPr>
          <p:nvPr>
            <p:ph type="title"/>
          </p:nvPr>
        </p:nvSpPr>
        <p:spPr>
          <a:xfrm>
            <a:off x="0" y="1580388"/>
            <a:ext cx="6084000" cy="412512"/>
          </a:xfrm>
        </p:spPr>
        <p:txBody>
          <a:bodyPr/>
          <a:lstStyle/>
          <a:p>
            <a:pPr algn="ctr"/>
            <a:r>
              <a:rPr lang="it-IT" sz="2000" b="1" dirty="0" err="1" smtClean="0">
                <a:solidFill>
                  <a:schemeClr val="accent5">
                    <a:lumMod val="75000"/>
                  </a:schemeClr>
                </a:solidFill>
              </a:rPr>
              <a:t>Certificates</a:t>
            </a:r>
            <a:endParaRPr lang="it-IT" sz="2000" b="1" dirty="0">
              <a:solidFill>
                <a:schemeClr val="accent5">
                  <a:lumMod val="75000"/>
                </a:schemeClr>
              </a:solidFill>
            </a:endParaRPr>
          </a:p>
        </p:txBody>
      </p:sp>
      <p:pic>
        <p:nvPicPr>
          <p:cNvPr id="6" name="Immagine 5" descr="AttestatoSQAS.jpg"/>
          <p:cNvPicPr>
            <a:picLocks noChangeAspect="1"/>
          </p:cNvPicPr>
          <p:nvPr/>
        </p:nvPicPr>
        <p:blipFill>
          <a:blip r:embed="rId4"/>
          <a:stretch>
            <a:fillRect/>
          </a:stretch>
        </p:blipFill>
        <p:spPr>
          <a:xfrm>
            <a:off x="1757173" y="2532548"/>
            <a:ext cx="2765749" cy="3910077"/>
          </a:xfrm>
          <a:prstGeom prst="rect">
            <a:avLst/>
          </a:prstGeom>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a:spLocks noGrp="1"/>
          </p:cNvSpPr>
          <p:nvPr>
            <p:ph idx="1"/>
          </p:nvPr>
        </p:nvSpPr>
        <p:spPr>
          <a:xfrm>
            <a:off x="6098951" y="1440000"/>
            <a:ext cx="5400000" cy="5058000"/>
          </a:xfrm>
        </p:spPr>
        <p:txBody>
          <a:bodyPr>
            <a:noAutofit/>
          </a:bodyPr>
          <a:lstStyle/>
          <a:p>
            <a:pPr algn="just">
              <a:lnSpc>
                <a:spcPct val="120000"/>
              </a:lnSpc>
              <a:buNone/>
            </a:pPr>
            <a:r>
              <a:rPr lang="en-US" sz="1600" dirty="0" smtClean="0"/>
              <a:t>	Our company boasts a modern fleet, composed of silo from 56, 59 and 60 m³, with EURO 4 and EURO 5 engines, which allows us to offer our customers the transport of different types of bulk goods.</a:t>
            </a:r>
          </a:p>
          <a:p>
            <a:pPr lvl="1" algn="just">
              <a:lnSpc>
                <a:spcPct val="120000"/>
              </a:lnSpc>
            </a:pPr>
            <a:r>
              <a:rPr lang="it-IT" sz="1600" dirty="0" smtClean="0"/>
              <a:t>Road </a:t>
            </a:r>
            <a:r>
              <a:rPr lang="it-IT" sz="1600" dirty="0" err="1" smtClean="0"/>
              <a:t>trucks</a:t>
            </a:r>
            <a:r>
              <a:rPr lang="it-IT" sz="1600" dirty="0" smtClean="0"/>
              <a:t> : 	</a:t>
            </a:r>
            <a:r>
              <a:rPr lang="it-IT" sz="1600" b="1" dirty="0" smtClean="0"/>
              <a:t>6</a:t>
            </a:r>
            <a:r>
              <a:rPr lang="it-IT" sz="1600" dirty="0" smtClean="0"/>
              <a:t> </a:t>
            </a:r>
            <a:r>
              <a:rPr lang="it-IT" sz="1600" dirty="0" err="1" smtClean="0"/>
              <a:t>units</a:t>
            </a:r>
            <a:endParaRPr lang="it-IT" sz="1600" dirty="0" smtClean="0"/>
          </a:p>
          <a:p>
            <a:pPr lvl="1" algn="just">
              <a:lnSpc>
                <a:spcPct val="120000"/>
              </a:lnSpc>
            </a:pPr>
            <a:r>
              <a:rPr lang="it-IT" sz="1600" dirty="0" smtClean="0"/>
              <a:t>Road </a:t>
            </a:r>
            <a:r>
              <a:rPr lang="it-IT" sz="1600" dirty="0" err="1" smtClean="0"/>
              <a:t>trailers</a:t>
            </a:r>
            <a:r>
              <a:rPr lang="it-IT" sz="1600" dirty="0" smtClean="0"/>
              <a:t>: </a:t>
            </a:r>
            <a:r>
              <a:rPr lang="it-IT" sz="1600" smtClean="0"/>
              <a:t>	</a:t>
            </a:r>
            <a:r>
              <a:rPr lang="it-IT" sz="1600" b="1" smtClean="0"/>
              <a:t>6</a:t>
            </a:r>
            <a:r>
              <a:rPr lang="it-IT" sz="1600" smtClean="0"/>
              <a:t> </a:t>
            </a:r>
            <a:r>
              <a:rPr lang="it-IT" sz="1600" dirty="0" err="1" smtClean="0"/>
              <a:t>units</a:t>
            </a:r>
            <a:endParaRPr lang="it-IT" sz="1600" dirty="0" smtClean="0"/>
          </a:p>
          <a:p>
            <a:pPr lvl="1" algn="just">
              <a:lnSpc>
                <a:spcPct val="120000"/>
              </a:lnSpc>
            </a:pPr>
            <a:endParaRPr lang="it-IT" sz="1600" dirty="0" smtClean="0"/>
          </a:p>
          <a:p>
            <a:pPr algn="just">
              <a:lnSpc>
                <a:spcPct val="120000"/>
              </a:lnSpc>
              <a:buNone/>
            </a:pPr>
            <a:r>
              <a:rPr lang="it-IT" sz="1600" dirty="0" smtClean="0"/>
              <a:t>	</a:t>
            </a:r>
          </a:p>
          <a:p>
            <a:pPr algn="just">
              <a:lnSpc>
                <a:spcPct val="120000"/>
              </a:lnSpc>
              <a:buNone/>
            </a:pPr>
            <a:r>
              <a:rPr lang="it-IT" sz="1400" dirty="0" smtClean="0"/>
              <a:t>	</a:t>
            </a:r>
            <a:endParaRPr lang="it-IT" sz="1400" dirty="0"/>
          </a:p>
        </p:txBody>
      </p:sp>
      <p:sp>
        <p:nvSpPr>
          <p:cNvPr id="7" name="Rettangolo 6"/>
          <p:cNvSpPr/>
          <p:nvPr/>
        </p:nvSpPr>
        <p:spPr>
          <a:xfrm>
            <a:off x="0" y="1440000"/>
            <a:ext cx="6125029" cy="684000"/>
          </a:xfrm>
          <a:prstGeom prst="rect">
            <a:avLst/>
          </a:prstGeom>
          <a:solidFill>
            <a:schemeClr val="tx1"/>
          </a:solidFill>
          <a:ln>
            <a:solidFill>
              <a:srgbClr val="00206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accent5">
                  <a:lumMod val="75000"/>
                </a:schemeClr>
              </a:solidFill>
            </a:endParaRPr>
          </a:p>
        </p:txBody>
      </p:sp>
      <p:sp>
        <p:nvSpPr>
          <p:cNvPr id="9" name="Titolo 8"/>
          <p:cNvSpPr>
            <a:spLocks noGrp="1"/>
          </p:cNvSpPr>
          <p:nvPr>
            <p:ph type="title"/>
          </p:nvPr>
        </p:nvSpPr>
        <p:spPr>
          <a:xfrm>
            <a:off x="0" y="1580388"/>
            <a:ext cx="6084000" cy="412512"/>
          </a:xfrm>
        </p:spPr>
        <p:txBody>
          <a:bodyPr/>
          <a:lstStyle/>
          <a:p>
            <a:pPr algn="ctr"/>
            <a:r>
              <a:rPr lang="it-IT" sz="2000" b="1" dirty="0" err="1" smtClean="0">
                <a:solidFill>
                  <a:schemeClr val="accent5">
                    <a:lumMod val="75000"/>
                  </a:schemeClr>
                </a:solidFill>
              </a:rPr>
              <a:t>Fleet</a:t>
            </a:r>
            <a:endParaRPr lang="it-IT" sz="2000" b="1" dirty="0">
              <a:solidFill>
                <a:schemeClr val="accent5">
                  <a:lumMod val="75000"/>
                </a:schemeClr>
              </a:solidFill>
            </a:endParaRPr>
          </a:p>
        </p:txBody>
      </p:sp>
      <p:pic>
        <p:nvPicPr>
          <p:cNvPr id="8" name="Immagine 7" descr="CisternaCarico1Thumb.jpg"/>
          <p:cNvPicPr>
            <a:picLocks/>
          </p:cNvPicPr>
          <p:nvPr/>
        </p:nvPicPr>
        <p:blipFill>
          <a:blip r:embed="rId3"/>
          <a:stretch>
            <a:fillRect/>
          </a:stretch>
        </p:blipFill>
        <p:spPr>
          <a:xfrm>
            <a:off x="1260000" y="5904000"/>
            <a:ext cx="1188000" cy="900000"/>
          </a:xfrm>
          <a:prstGeom prst="rect">
            <a:avLst/>
          </a:prstGeom>
        </p:spPr>
      </p:pic>
      <p:pic>
        <p:nvPicPr>
          <p:cNvPr id="10" name="Immagine 9" descr="CisternaCarico2Thumb.jpg"/>
          <p:cNvPicPr>
            <a:picLocks/>
          </p:cNvPicPr>
          <p:nvPr/>
        </p:nvPicPr>
        <p:blipFill>
          <a:blip r:embed="rId4"/>
          <a:stretch>
            <a:fillRect/>
          </a:stretch>
        </p:blipFill>
        <p:spPr>
          <a:xfrm>
            <a:off x="36000" y="4033308"/>
            <a:ext cx="1188000" cy="900000"/>
          </a:xfrm>
          <a:prstGeom prst="rect">
            <a:avLst/>
          </a:prstGeom>
        </p:spPr>
      </p:pic>
      <p:pic>
        <p:nvPicPr>
          <p:cNvPr id="12" name="Immagine 11" descr="CisternaCarico4Thumb.jpg"/>
          <p:cNvPicPr>
            <a:picLocks/>
          </p:cNvPicPr>
          <p:nvPr/>
        </p:nvPicPr>
        <p:blipFill>
          <a:blip r:embed="rId5"/>
          <a:stretch>
            <a:fillRect/>
          </a:stretch>
        </p:blipFill>
        <p:spPr>
          <a:xfrm>
            <a:off x="2484000" y="4968000"/>
            <a:ext cx="1188000" cy="900000"/>
          </a:xfrm>
          <a:prstGeom prst="rect">
            <a:avLst/>
          </a:prstGeom>
        </p:spPr>
      </p:pic>
      <p:pic>
        <p:nvPicPr>
          <p:cNvPr id="13" name="Immagine 12" descr="CisternaCarico5Thumb.jpg"/>
          <p:cNvPicPr>
            <a:picLocks/>
          </p:cNvPicPr>
          <p:nvPr/>
        </p:nvPicPr>
        <p:blipFill>
          <a:blip r:embed="rId6"/>
          <a:stretch>
            <a:fillRect/>
          </a:stretch>
        </p:blipFill>
        <p:spPr>
          <a:xfrm>
            <a:off x="3708000" y="2160000"/>
            <a:ext cx="1188000" cy="900000"/>
          </a:xfrm>
          <a:prstGeom prst="rect">
            <a:avLst/>
          </a:prstGeom>
        </p:spPr>
      </p:pic>
      <p:pic>
        <p:nvPicPr>
          <p:cNvPr id="14" name="Immagine 13" descr="Silos4Thumb.JPG"/>
          <p:cNvPicPr>
            <a:picLocks/>
          </p:cNvPicPr>
          <p:nvPr/>
        </p:nvPicPr>
        <p:blipFill>
          <a:blip r:embed="rId7"/>
          <a:stretch>
            <a:fillRect/>
          </a:stretch>
        </p:blipFill>
        <p:spPr>
          <a:xfrm>
            <a:off x="1260000" y="4968000"/>
            <a:ext cx="1188000" cy="900000"/>
          </a:xfrm>
          <a:prstGeom prst="rect">
            <a:avLst/>
          </a:prstGeom>
        </p:spPr>
      </p:pic>
      <p:pic>
        <p:nvPicPr>
          <p:cNvPr id="15" name="Immagine 14" descr="SilosConoScaricoThumb.JPG"/>
          <p:cNvPicPr>
            <a:picLocks/>
          </p:cNvPicPr>
          <p:nvPr/>
        </p:nvPicPr>
        <p:blipFill>
          <a:blip r:embed="rId8"/>
          <a:stretch>
            <a:fillRect/>
          </a:stretch>
        </p:blipFill>
        <p:spPr>
          <a:xfrm>
            <a:off x="2484000" y="2160000"/>
            <a:ext cx="1188000" cy="900000"/>
          </a:xfrm>
          <a:prstGeom prst="rect">
            <a:avLst/>
          </a:prstGeom>
        </p:spPr>
      </p:pic>
      <p:pic>
        <p:nvPicPr>
          <p:cNvPr id="16" name="Immagine 15" descr="SilosRaccordiThumb.JPG"/>
          <p:cNvPicPr>
            <a:picLocks/>
          </p:cNvPicPr>
          <p:nvPr/>
        </p:nvPicPr>
        <p:blipFill>
          <a:blip r:embed="rId9"/>
          <a:stretch>
            <a:fillRect/>
          </a:stretch>
        </p:blipFill>
        <p:spPr>
          <a:xfrm>
            <a:off x="1260000" y="4033308"/>
            <a:ext cx="1188000" cy="900000"/>
          </a:xfrm>
          <a:prstGeom prst="rect">
            <a:avLst/>
          </a:prstGeom>
        </p:spPr>
      </p:pic>
      <p:pic>
        <p:nvPicPr>
          <p:cNvPr id="21" name="Immagine 20" descr="Silos3Thumb.JPG"/>
          <p:cNvPicPr>
            <a:picLocks/>
          </p:cNvPicPr>
          <p:nvPr/>
        </p:nvPicPr>
        <p:blipFill>
          <a:blip r:embed="rId10"/>
          <a:stretch>
            <a:fillRect/>
          </a:stretch>
        </p:blipFill>
        <p:spPr>
          <a:xfrm>
            <a:off x="2484000" y="4033308"/>
            <a:ext cx="1188000" cy="900000"/>
          </a:xfrm>
          <a:prstGeom prst="rect">
            <a:avLst/>
          </a:prstGeom>
        </p:spPr>
      </p:pic>
      <p:pic>
        <p:nvPicPr>
          <p:cNvPr id="23" name="Immagine 22" descr="CisternaCarico1Thumb.jpg"/>
          <p:cNvPicPr>
            <a:picLocks/>
          </p:cNvPicPr>
          <p:nvPr/>
        </p:nvPicPr>
        <p:blipFill>
          <a:blip r:embed="rId3"/>
          <a:stretch>
            <a:fillRect/>
          </a:stretch>
        </p:blipFill>
        <p:spPr>
          <a:xfrm>
            <a:off x="3708000" y="4033308"/>
            <a:ext cx="1188000" cy="900000"/>
          </a:xfrm>
          <a:prstGeom prst="rect">
            <a:avLst/>
          </a:prstGeom>
        </p:spPr>
      </p:pic>
      <p:pic>
        <p:nvPicPr>
          <p:cNvPr id="27" name="Immagine 26" descr="SilosRaccordiThumb.JPG"/>
          <p:cNvPicPr>
            <a:picLocks/>
          </p:cNvPicPr>
          <p:nvPr/>
        </p:nvPicPr>
        <p:blipFill>
          <a:blip r:embed="rId9"/>
          <a:stretch>
            <a:fillRect/>
          </a:stretch>
        </p:blipFill>
        <p:spPr>
          <a:xfrm>
            <a:off x="36000" y="5904000"/>
            <a:ext cx="1188000" cy="900000"/>
          </a:xfrm>
          <a:prstGeom prst="rect">
            <a:avLst/>
          </a:prstGeom>
        </p:spPr>
      </p:pic>
      <p:pic>
        <p:nvPicPr>
          <p:cNvPr id="38" name="Immagine 37" descr="CisternaCarico1Thumb.jpg"/>
          <p:cNvPicPr>
            <a:picLocks/>
          </p:cNvPicPr>
          <p:nvPr/>
        </p:nvPicPr>
        <p:blipFill>
          <a:blip r:embed="rId3"/>
          <a:stretch>
            <a:fillRect/>
          </a:stretch>
        </p:blipFill>
        <p:spPr>
          <a:xfrm>
            <a:off x="36000" y="3096000"/>
            <a:ext cx="1188000" cy="900000"/>
          </a:xfrm>
          <a:prstGeom prst="rect">
            <a:avLst/>
          </a:prstGeom>
        </p:spPr>
      </p:pic>
      <p:pic>
        <p:nvPicPr>
          <p:cNvPr id="40" name="Immagine 39" descr="CisternaCarico5Thumb.jpg"/>
          <p:cNvPicPr>
            <a:picLocks/>
          </p:cNvPicPr>
          <p:nvPr/>
        </p:nvPicPr>
        <p:blipFill>
          <a:blip r:embed="rId6"/>
          <a:stretch>
            <a:fillRect/>
          </a:stretch>
        </p:blipFill>
        <p:spPr>
          <a:xfrm>
            <a:off x="4932000" y="3096000"/>
            <a:ext cx="1188000" cy="900000"/>
          </a:xfrm>
          <a:prstGeom prst="rect">
            <a:avLst/>
          </a:prstGeom>
        </p:spPr>
      </p:pic>
      <p:pic>
        <p:nvPicPr>
          <p:cNvPr id="46" name="Immagine 45" descr="CisternaCarico1Thumb.jpg"/>
          <p:cNvPicPr>
            <a:picLocks/>
          </p:cNvPicPr>
          <p:nvPr/>
        </p:nvPicPr>
        <p:blipFill>
          <a:blip r:embed="rId3"/>
          <a:stretch>
            <a:fillRect/>
          </a:stretch>
        </p:blipFill>
        <p:spPr>
          <a:xfrm>
            <a:off x="3708000" y="5904000"/>
            <a:ext cx="1188000" cy="900000"/>
          </a:xfrm>
          <a:prstGeom prst="rect">
            <a:avLst/>
          </a:prstGeom>
        </p:spPr>
      </p:pic>
      <p:pic>
        <p:nvPicPr>
          <p:cNvPr id="47" name="Immagine 46" descr="SilosRaccordiThumb.JPG"/>
          <p:cNvPicPr>
            <a:picLocks/>
          </p:cNvPicPr>
          <p:nvPr/>
        </p:nvPicPr>
        <p:blipFill>
          <a:blip r:embed="rId9"/>
          <a:stretch>
            <a:fillRect/>
          </a:stretch>
        </p:blipFill>
        <p:spPr>
          <a:xfrm>
            <a:off x="4932000" y="5904000"/>
            <a:ext cx="1188000" cy="900000"/>
          </a:xfrm>
          <a:prstGeom prst="rect">
            <a:avLst/>
          </a:prstGeom>
        </p:spPr>
      </p:pic>
      <p:pic>
        <p:nvPicPr>
          <p:cNvPr id="28" name="Immagine 27" descr="CisternaCarico5Thumb.jpg"/>
          <p:cNvPicPr>
            <a:picLocks/>
          </p:cNvPicPr>
          <p:nvPr/>
        </p:nvPicPr>
        <p:blipFill>
          <a:blip r:embed="rId6"/>
          <a:stretch>
            <a:fillRect/>
          </a:stretch>
        </p:blipFill>
        <p:spPr>
          <a:xfrm>
            <a:off x="4932000" y="2160000"/>
            <a:ext cx="1188000" cy="900000"/>
          </a:xfrm>
          <a:prstGeom prst="rect">
            <a:avLst/>
          </a:prstGeom>
        </p:spPr>
      </p:pic>
      <p:pic>
        <p:nvPicPr>
          <p:cNvPr id="30" name="Immagine 29" descr="SilosConoScaricoThumb.JPG"/>
          <p:cNvPicPr>
            <a:picLocks/>
          </p:cNvPicPr>
          <p:nvPr/>
        </p:nvPicPr>
        <p:blipFill>
          <a:blip r:embed="rId8"/>
          <a:stretch>
            <a:fillRect/>
          </a:stretch>
        </p:blipFill>
        <p:spPr>
          <a:xfrm>
            <a:off x="4932000" y="4032000"/>
            <a:ext cx="1188000" cy="900000"/>
          </a:xfrm>
          <a:prstGeom prst="rect">
            <a:avLst/>
          </a:prstGeom>
        </p:spPr>
      </p:pic>
      <p:pic>
        <p:nvPicPr>
          <p:cNvPr id="31" name="Immagine 30" descr="3SilosThumb.jpg"/>
          <p:cNvPicPr>
            <a:picLocks/>
          </p:cNvPicPr>
          <p:nvPr/>
        </p:nvPicPr>
        <p:blipFill>
          <a:blip r:embed="rId11"/>
          <a:stretch>
            <a:fillRect/>
          </a:stretch>
        </p:blipFill>
        <p:spPr>
          <a:xfrm>
            <a:off x="36000" y="2149021"/>
            <a:ext cx="2412000" cy="900000"/>
          </a:xfrm>
          <a:prstGeom prst="rect">
            <a:avLst/>
          </a:prstGeom>
        </p:spPr>
      </p:pic>
      <p:pic>
        <p:nvPicPr>
          <p:cNvPr id="34" name="Immagine 33" descr="Silos1Thumb.JPG"/>
          <p:cNvPicPr>
            <a:picLocks/>
          </p:cNvPicPr>
          <p:nvPr/>
        </p:nvPicPr>
        <p:blipFill>
          <a:blip r:embed="rId12"/>
          <a:stretch>
            <a:fillRect/>
          </a:stretch>
        </p:blipFill>
        <p:spPr>
          <a:xfrm>
            <a:off x="1260000" y="3096000"/>
            <a:ext cx="1188000" cy="900000"/>
          </a:xfrm>
          <a:prstGeom prst="rect">
            <a:avLst/>
          </a:prstGeom>
        </p:spPr>
      </p:pic>
      <p:pic>
        <p:nvPicPr>
          <p:cNvPr id="35" name="Immagine 34" descr="Silos2Thumb.JPG"/>
          <p:cNvPicPr>
            <a:picLocks/>
          </p:cNvPicPr>
          <p:nvPr/>
        </p:nvPicPr>
        <p:blipFill>
          <a:blip r:embed="rId13"/>
          <a:stretch>
            <a:fillRect/>
          </a:stretch>
        </p:blipFill>
        <p:spPr>
          <a:xfrm>
            <a:off x="36000" y="4968000"/>
            <a:ext cx="1188000" cy="900000"/>
          </a:xfrm>
          <a:prstGeom prst="rect">
            <a:avLst/>
          </a:prstGeom>
        </p:spPr>
      </p:pic>
      <p:pic>
        <p:nvPicPr>
          <p:cNvPr id="36" name="Immagine 35" descr="3SilosThumb.jpg"/>
          <p:cNvPicPr>
            <a:picLocks/>
          </p:cNvPicPr>
          <p:nvPr/>
        </p:nvPicPr>
        <p:blipFill>
          <a:blip r:embed="rId11"/>
          <a:stretch>
            <a:fillRect/>
          </a:stretch>
        </p:blipFill>
        <p:spPr>
          <a:xfrm>
            <a:off x="3708000" y="4968000"/>
            <a:ext cx="2412000" cy="900000"/>
          </a:xfrm>
          <a:prstGeom prst="rect">
            <a:avLst/>
          </a:prstGeom>
        </p:spPr>
      </p:pic>
      <p:pic>
        <p:nvPicPr>
          <p:cNvPr id="37" name="Immagine 36" descr="3SilosThumb.jpg"/>
          <p:cNvPicPr>
            <a:picLocks/>
          </p:cNvPicPr>
          <p:nvPr/>
        </p:nvPicPr>
        <p:blipFill>
          <a:blip r:embed="rId11"/>
          <a:stretch>
            <a:fillRect/>
          </a:stretch>
        </p:blipFill>
        <p:spPr>
          <a:xfrm>
            <a:off x="2484000" y="3096000"/>
            <a:ext cx="2412000" cy="900000"/>
          </a:xfrm>
          <a:prstGeom prst="rect">
            <a:avLst/>
          </a:prstGeom>
        </p:spPr>
      </p:pic>
      <p:pic>
        <p:nvPicPr>
          <p:cNvPr id="48" name="Immagine 47" descr="Silos1Thumb.JPG"/>
          <p:cNvPicPr>
            <a:picLocks/>
          </p:cNvPicPr>
          <p:nvPr/>
        </p:nvPicPr>
        <p:blipFill>
          <a:blip r:embed="rId12"/>
          <a:stretch>
            <a:fillRect/>
          </a:stretch>
        </p:blipFill>
        <p:spPr>
          <a:xfrm>
            <a:off x="2484000" y="5904000"/>
            <a:ext cx="1188000" cy="900000"/>
          </a:xfrm>
          <a:prstGeom prst="rect">
            <a:avLst/>
          </a:prstGeom>
        </p:spPr>
      </p:pic>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a:spLocks noGrp="1"/>
          </p:cNvSpPr>
          <p:nvPr>
            <p:ph idx="1"/>
          </p:nvPr>
        </p:nvSpPr>
        <p:spPr>
          <a:xfrm>
            <a:off x="6098951" y="1440000"/>
            <a:ext cx="5400000" cy="5058000"/>
          </a:xfrm>
        </p:spPr>
        <p:txBody>
          <a:bodyPr>
            <a:noAutofit/>
          </a:bodyPr>
          <a:lstStyle/>
          <a:p>
            <a:pPr marL="342900" marR="0" indent="-342900" algn="just" defTabSz="457200" rtl="0" eaLnBrk="1" fontAlgn="auto" latinLnBrk="0" hangingPunct="1">
              <a:lnSpc>
                <a:spcPct val="120000"/>
              </a:lnSpc>
              <a:spcBef>
                <a:spcPts val="1000"/>
              </a:spcBef>
              <a:spcAft>
                <a:spcPts val="0"/>
              </a:spcAft>
              <a:buClr>
                <a:schemeClr val="bg2">
                  <a:lumMod val="40000"/>
                  <a:lumOff val="60000"/>
                </a:schemeClr>
              </a:buClr>
              <a:buSzPct val="80000"/>
              <a:buFont typeface="Wingdings 3" charset="2"/>
              <a:buNone/>
              <a:tabLst/>
              <a:defRPr/>
            </a:pPr>
            <a:r>
              <a:rPr lang="en-US" sz="1600" dirty="0" smtClean="0"/>
              <a:t>							North Italy</a:t>
            </a:r>
          </a:p>
          <a:p>
            <a:pPr marL="342900" marR="0" indent="-342900" algn="just" defTabSz="457200" rtl="0" eaLnBrk="1" fontAlgn="auto" latinLnBrk="0" hangingPunct="1">
              <a:lnSpc>
                <a:spcPct val="120000"/>
              </a:lnSpc>
              <a:spcBef>
                <a:spcPts val="1000"/>
              </a:spcBef>
              <a:spcAft>
                <a:spcPts val="0"/>
              </a:spcAft>
              <a:buClr>
                <a:schemeClr val="bg2">
                  <a:lumMod val="40000"/>
                  <a:lumOff val="60000"/>
                </a:schemeClr>
              </a:buClr>
              <a:buSzPct val="80000"/>
              <a:buFont typeface="Wingdings 3" charset="2"/>
              <a:buNone/>
              <a:tabLst/>
              <a:defRPr/>
            </a:pPr>
            <a:endParaRPr lang="en-US" sz="1600" b="0" i="0" kern="1200" dirty="0" smtClean="0">
              <a:solidFill>
                <a:schemeClr val="tx1"/>
              </a:solidFill>
              <a:latin typeface="+mj-lt"/>
              <a:ea typeface="+mj-ea"/>
              <a:cs typeface="+mj-cs"/>
            </a:endParaRPr>
          </a:p>
          <a:p>
            <a:pPr marL="342900" marR="0" indent="-342900" algn="just" defTabSz="457200" rtl="0" eaLnBrk="1" fontAlgn="auto" latinLnBrk="0" hangingPunct="1">
              <a:lnSpc>
                <a:spcPct val="120000"/>
              </a:lnSpc>
              <a:spcBef>
                <a:spcPts val="1000"/>
              </a:spcBef>
              <a:spcAft>
                <a:spcPts val="0"/>
              </a:spcAft>
              <a:buClr>
                <a:schemeClr val="bg2">
                  <a:lumMod val="40000"/>
                  <a:lumOff val="60000"/>
                </a:schemeClr>
              </a:buClr>
              <a:buSzPct val="80000"/>
              <a:buFont typeface="Wingdings 3" charset="2"/>
              <a:buNone/>
              <a:tabLst/>
              <a:defRPr/>
            </a:pPr>
            <a:r>
              <a:rPr lang="en-US" sz="1600" dirty="0" smtClean="0"/>
              <a:t>	</a:t>
            </a:r>
            <a:r>
              <a:rPr lang="en-US" sz="1600" b="1" dirty="0" err="1" smtClean="0"/>
              <a:t>Brindisi</a:t>
            </a:r>
            <a:r>
              <a:rPr lang="en-US" sz="1600" b="1" dirty="0" smtClean="0"/>
              <a:t>				</a:t>
            </a:r>
            <a:r>
              <a:rPr lang="en-US" sz="1600" dirty="0" smtClean="0"/>
              <a:t>Central Italy</a:t>
            </a:r>
          </a:p>
          <a:p>
            <a:pPr marL="342900" marR="0" indent="-342900" algn="just" defTabSz="457200" rtl="0" eaLnBrk="1" fontAlgn="auto" latinLnBrk="0" hangingPunct="1">
              <a:lnSpc>
                <a:spcPct val="120000"/>
              </a:lnSpc>
              <a:spcBef>
                <a:spcPts val="1000"/>
              </a:spcBef>
              <a:spcAft>
                <a:spcPts val="0"/>
              </a:spcAft>
              <a:buClr>
                <a:schemeClr val="bg2">
                  <a:lumMod val="40000"/>
                  <a:lumOff val="60000"/>
                </a:schemeClr>
              </a:buClr>
              <a:buSzPct val="80000"/>
              <a:buFont typeface="Wingdings 3" charset="2"/>
              <a:buNone/>
              <a:tabLst/>
              <a:defRPr/>
            </a:pPr>
            <a:endParaRPr lang="en-US" sz="1600" dirty="0" smtClean="0"/>
          </a:p>
          <a:p>
            <a:pPr marL="342900" marR="0" indent="-342900" algn="just" defTabSz="457200" rtl="0" eaLnBrk="1" fontAlgn="auto" latinLnBrk="0" hangingPunct="1">
              <a:lnSpc>
                <a:spcPct val="120000"/>
              </a:lnSpc>
              <a:spcBef>
                <a:spcPts val="1000"/>
              </a:spcBef>
              <a:spcAft>
                <a:spcPts val="0"/>
              </a:spcAft>
              <a:buClr>
                <a:schemeClr val="bg2">
                  <a:lumMod val="40000"/>
                  <a:lumOff val="60000"/>
                </a:schemeClr>
              </a:buClr>
              <a:buSzPct val="80000"/>
              <a:buFont typeface="Wingdings 3" charset="2"/>
              <a:buNone/>
              <a:tabLst/>
              <a:defRPr/>
            </a:pPr>
            <a:r>
              <a:rPr lang="en-US" sz="1600" dirty="0" smtClean="0"/>
              <a:t>							South Italy</a:t>
            </a:r>
            <a:r>
              <a:rPr lang="en-US" sz="1600" b="1" dirty="0" smtClean="0"/>
              <a:t>	</a:t>
            </a:r>
          </a:p>
          <a:p>
            <a:pPr marL="342900" marR="0" indent="-342900" algn="just" defTabSz="457200" rtl="0" eaLnBrk="1" fontAlgn="auto" latinLnBrk="0" hangingPunct="1">
              <a:lnSpc>
                <a:spcPct val="120000"/>
              </a:lnSpc>
              <a:spcBef>
                <a:spcPts val="1000"/>
              </a:spcBef>
              <a:spcAft>
                <a:spcPts val="0"/>
              </a:spcAft>
              <a:buClr>
                <a:schemeClr val="bg2">
                  <a:lumMod val="40000"/>
                  <a:lumOff val="60000"/>
                </a:schemeClr>
              </a:buClr>
              <a:buSzPct val="80000"/>
              <a:buFont typeface="Wingdings 3" charset="2"/>
              <a:buNone/>
              <a:tabLst/>
              <a:defRPr/>
            </a:pPr>
            <a:endParaRPr lang="en-US" sz="1600" b="1" dirty="0" smtClean="0"/>
          </a:p>
          <a:p>
            <a:pPr marL="342900" marR="0" indent="-342900" algn="just" defTabSz="457200" rtl="0" eaLnBrk="1" fontAlgn="auto" latinLnBrk="0" hangingPunct="1">
              <a:lnSpc>
                <a:spcPct val="120000"/>
              </a:lnSpc>
              <a:spcBef>
                <a:spcPts val="1000"/>
              </a:spcBef>
              <a:spcAft>
                <a:spcPts val="0"/>
              </a:spcAft>
              <a:buClr>
                <a:schemeClr val="bg2">
                  <a:lumMod val="40000"/>
                  <a:lumOff val="60000"/>
                </a:schemeClr>
              </a:buClr>
              <a:buSzPct val="80000"/>
              <a:buFont typeface="Wingdings 3" charset="2"/>
              <a:buNone/>
              <a:tabLst/>
              <a:defRPr/>
            </a:pPr>
            <a:r>
              <a:rPr lang="en-US" sz="1600" b="1" dirty="0" smtClean="0"/>
              <a:t>							</a:t>
            </a:r>
            <a:r>
              <a:rPr lang="en-US" sz="1600" dirty="0" err="1" smtClean="0"/>
              <a:t>Halfing</a:t>
            </a:r>
            <a:r>
              <a:rPr lang="en-US" sz="1600" dirty="0" smtClean="0"/>
              <a:t> (DE)</a:t>
            </a:r>
          </a:p>
          <a:p>
            <a:pPr marL="342900" marR="0" indent="-342900" algn="just" defTabSz="457200" rtl="0" eaLnBrk="1" fontAlgn="auto" latinLnBrk="0" hangingPunct="1">
              <a:lnSpc>
                <a:spcPct val="120000"/>
              </a:lnSpc>
              <a:spcBef>
                <a:spcPts val="1000"/>
              </a:spcBef>
              <a:spcAft>
                <a:spcPts val="0"/>
              </a:spcAft>
              <a:buClr>
                <a:schemeClr val="bg2">
                  <a:lumMod val="40000"/>
                  <a:lumOff val="60000"/>
                </a:schemeClr>
              </a:buClr>
              <a:buSzPct val="80000"/>
              <a:buFont typeface="Wingdings 3" charset="2"/>
              <a:buNone/>
              <a:tabLst/>
              <a:defRPr/>
            </a:pPr>
            <a:r>
              <a:rPr lang="en-US" sz="1600" dirty="0" smtClean="0"/>
              <a:t>	</a:t>
            </a:r>
          </a:p>
          <a:p>
            <a:pPr marL="342900" marR="0" indent="-342900" algn="just" defTabSz="457200" rtl="0" eaLnBrk="1" fontAlgn="auto" latinLnBrk="0" hangingPunct="1">
              <a:lnSpc>
                <a:spcPct val="120000"/>
              </a:lnSpc>
              <a:spcBef>
                <a:spcPts val="1000"/>
              </a:spcBef>
              <a:spcAft>
                <a:spcPts val="0"/>
              </a:spcAft>
              <a:buClr>
                <a:schemeClr val="bg2">
                  <a:lumMod val="40000"/>
                  <a:lumOff val="60000"/>
                </a:schemeClr>
              </a:buClr>
              <a:buSzPct val="80000"/>
              <a:buFont typeface="Wingdings 3" charset="2"/>
              <a:buNone/>
              <a:tabLst/>
              <a:defRPr/>
            </a:pPr>
            <a:r>
              <a:rPr lang="en-US" sz="1600" dirty="0" smtClean="0"/>
              <a:t>	</a:t>
            </a:r>
            <a:r>
              <a:rPr lang="en-US" sz="1600" b="1" dirty="0" err="1" smtClean="0"/>
              <a:t>Brindisi</a:t>
            </a:r>
            <a:r>
              <a:rPr lang="en-US" sz="1600" dirty="0" smtClean="0"/>
              <a:t>				</a:t>
            </a:r>
            <a:r>
              <a:rPr lang="en-US" sz="1600" dirty="0" err="1" smtClean="0"/>
              <a:t>Burghausen</a:t>
            </a:r>
            <a:r>
              <a:rPr lang="en-US" sz="1600" dirty="0" smtClean="0"/>
              <a:t> (DE)</a:t>
            </a:r>
          </a:p>
          <a:p>
            <a:pPr marL="342900" marR="0" indent="-342900" algn="just" defTabSz="457200" rtl="0" eaLnBrk="1" fontAlgn="auto" latinLnBrk="0" hangingPunct="1">
              <a:lnSpc>
                <a:spcPct val="120000"/>
              </a:lnSpc>
              <a:spcBef>
                <a:spcPts val="1000"/>
              </a:spcBef>
              <a:spcAft>
                <a:spcPts val="0"/>
              </a:spcAft>
              <a:buClr>
                <a:schemeClr val="bg2">
                  <a:lumMod val="40000"/>
                  <a:lumOff val="60000"/>
                </a:schemeClr>
              </a:buClr>
              <a:buSzPct val="80000"/>
              <a:buFont typeface="Wingdings 3" charset="2"/>
              <a:buNone/>
              <a:tabLst/>
              <a:defRPr/>
            </a:pPr>
            <a:endParaRPr lang="en-US" sz="1600" dirty="0" smtClean="0"/>
          </a:p>
          <a:p>
            <a:pPr marL="342900" marR="0" indent="-342900" algn="just" defTabSz="457200" rtl="0" eaLnBrk="1" fontAlgn="auto" latinLnBrk="0" hangingPunct="1">
              <a:lnSpc>
                <a:spcPct val="120000"/>
              </a:lnSpc>
              <a:spcBef>
                <a:spcPts val="1000"/>
              </a:spcBef>
              <a:spcAft>
                <a:spcPts val="0"/>
              </a:spcAft>
              <a:buClr>
                <a:schemeClr val="bg2">
                  <a:lumMod val="40000"/>
                  <a:lumOff val="60000"/>
                </a:schemeClr>
              </a:buClr>
              <a:buSzPct val="80000"/>
              <a:buFont typeface="Wingdings 3" charset="2"/>
              <a:buNone/>
              <a:tabLst/>
              <a:defRPr/>
            </a:pPr>
            <a:r>
              <a:rPr lang="en-US" sz="1600" dirty="0" smtClean="0"/>
              <a:t>							Koln (DE)</a:t>
            </a:r>
          </a:p>
          <a:p>
            <a:pPr marL="342900" marR="0" indent="-342900" algn="just" defTabSz="457200" rtl="0" eaLnBrk="1" fontAlgn="auto" latinLnBrk="0" hangingPunct="1">
              <a:lnSpc>
                <a:spcPct val="120000"/>
              </a:lnSpc>
              <a:spcBef>
                <a:spcPts val="1000"/>
              </a:spcBef>
              <a:spcAft>
                <a:spcPts val="0"/>
              </a:spcAft>
              <a:buClr>
                <a:schemeClr val="bg2">
                  <a:lumMod val="40000"/>
                  <a:lumOff val="60000"/>
                </a:schemeClr>
              </a:buClr>
              <a:buSzPct val="80000"/>
              <a:buFont typeface="Wingdings 3" charset="2"/>
              <a:buNone/>
              <a:tabLst/>
              <a:defRPr/>
            </a:pPr>
            <a:endParaRPr lang="en-US" sz="1600" b="1" dirty="0" smtClean="0"/>
          </a:p>
        </p:txBody>
      </p:sp>
      <p:sp>
        <p:nvSpPr>
          <p:cNvPr id="7" name="Rettangolo 6"/>
          <p:cNvSpPr/>
          <p:nvPr/>
        </p:nvSpPr>
        <p:spPr>
          <a:xfrm>
            <a:off x="0" y="1440000"/>
            <a:ext cx="6084000" cy="684000"/>
          </a:xfrm>
          <a:prstGeom prst="rect">
            <a:avLst/>
          </a:prstGeom>
          <a:solidFill>
            <a:schemeClr val="tx1"/>
          </a:solidFill>
          <a:ln>
            <a:solidFill>
              <a:srgbClr val="00206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accent5">
                  <a:lumMod val="75000"/>
                </a:schemeClr>
              </a:solidFill>
            </a:endParaRPr>
          </a:p>
        </p:txBody>
      </p:sp>
      <p:sp>
        <p:nvSpPr>
          <p:cNvPr id="9" name="Titolo 8"/>
          <p:cNvSpPr>
            <a:spLocks noGrp="1"/>
          </p:cNvSpPr>
          <p:nvPr>
            <p:ph type="title"/>
          </p:nvPr>
        </p:nvSpPr>
        <p:spPr>
          <a:xfrm>
            <a:off x="0" y="1580388"/>
            <a:ext cx="6084000" cy="412512"/>
          </a:xfrm>
        </p:spPr>
        <p:txBody>
          <a:bodyPr/>
          <a:lstStyle/>
          <a:p>
            <a:pPr algn="ctr"/>
            <a:r>
              <a:rPr lang="it-IT" sz="2000" b="1" dirty="0" smtClean="0">
                <a:solidFill>
                  <a:schemeClr val="accent5">
                    <a:lumMod val="75000"/>
                  </a:schemeClr>
                </a:solidFill>
              </a:rPr>
              <a:t>Strong </a:t>
            </a:r>
            <a:r>
              <a:rPr lang="it-IT" sz="2000" b="1" dirty="0" err="1" smtClean="0">
                <a:solidFill>
                  <a:schemeClr val="accent5">
                    <a:lumMod val="75000"/>
                  </a:schemeClr>
                </a:solidFill>
              </a:rPr>
              <a:t>Lanes</a:t>
            </a:r>
            <a:endParaRPr lang="it-IT" sz="2000" b="1" dirty="0">
              <a:solidFill>
                <a:schemeClr val="accent5">
                  <a:lumMod val="75000"/>
                </a:schemeClr>
              </a:solidFill>
            </a:endParaRPr>
          </a:p>
        </p:txBody>
      </p:sp>
      <p:cxnSp>
        <p:nvCxnSpPr>
          <p:cNvPr id="24" name="Connettore 2 23"/>
          <p:cNvCxnSpPr/>
          <p:nvPr/>
        </p:nvCxnSpPr>
        <p:spPr>
          <a:xfrm flipV="1">
            <a:off x="7380000" y="4151086"/>
            <a:ext cx="1440000" cy="72000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6" name="Connettore 2 25"/>
          <p:cNvCxnSpPr/>
          <p:nvPr/>
        </p:nvCxnSpPr>
        <p:spPr>
          <a:xfrm>
            <a:off x="7380000" y="5116284"/>
            <a:ext cx="1440000" cy="72000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7" name="Connettore 2 26"/>
          <p:cNvCxnSpPr/>
          <p:nvPr/>
        </p:nvCxnSpPr>
        <p:spPr>
          <a:xfrm>
            <a:off x="7380000" y="4992914"/>
            <a:ext cx="1440000" cy="21772"/>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30" name="Connettore 2 29"/>
          <p:cNvCxnSpPr/>
          <p:nvPr/>
        </p:nvCxnSpPr>
        <p:spPr>
          <a:xfrm flipV="1">
            <a:off x="7380000" y="1647372"/>
            <a:ext cx="1440000" cy="72000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31" name="Connettore 2 30"/>
          <p:cNvCxnSpPr/>
          <p:nvPr/>
        </p:nvCxnSpPr>
        <p:spPr>
          <a:xfrm>
            <a:off x="7380000" y="2612570"/>
            <a:ext cx="1440000" cy="72000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32" name="Connettore 2 31"/>
          <p:cNvCxnSpPr/>
          <p:nvPr/>
        </p:nvCxnSpPr>
        <p:spPr>
          <a:xfrm>
            <a:off x="7380000" y="2489200"/>
            <a:ext cx="1440000" cy="21772"/>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pic>
        <p:nvPicPr>
          <p:cNvPr id="12" name="Immagine 11" descr="Cartina Italia.png"/>
          <p:cNvPicPr>
            <a:picLocks noChangeAspect="1"/>
          </p:cNvPicPr>
          <p:nvPr/>
        </p:nvPicPr>
        <p:blipFill>
          <a:blip r:embed="rId3"/>
          <a:stretch>
            <a:fillRect/>
          </a:stretch>
        </p:blipFill>
        <p:spPr>
          <a:xfrm>
            <a:off x="1460502" y="2416870"/>
            <a:ext cx="3488031" cy="4140000"/>
          </a:xfrm>
          <a:prstGeom prst="rect">
            <a:avLst/>
          </a:prstGeom>
        </p:spPr>
      </p:pic>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a:spLocks noGrp="1"/>
          </p:cNvSpPr>
          <p:nvPr>
            <p:ph idx="1"/>
          </p:nvPr>
        </p:nvSpPr>
        <p:spPr>
          <a:xfrm>
            <a:off x="6098951" y="1440000"/>
            <a:ext cx="5760000" cy="5058000"/>
          </a:xfrm>
        </p:spPr>
        <p:txBody>
          <a:bodyPr>
            <a:noAutofit/>
          </a:bodyPr>
          <a:lstStyle/>
          <a:p>
            <a:pPr algn="just">
              <a:buNone/>
            </a:pPr>
            <a:r>
              <a:rPr lang="en-US" sz="1600" b="1" dirty="0" smtClean="0"/>
              <a:t>	Headquarters:</a:t>
            </a:r>
          </a:p>
          <a:p>
            <a:pPr algn="just">
              <a:buNone/>
            </a:pPr>
            <a:r>
              <a:rPr lang="en-US" sz="1600" dirty="0" smtClean="0"/>
              <a:t>	Via Manzoni 4 – </a:t>
            </a:r>
            <a:r>
              <a:rPr lang="en-US" sz="1600" dirty="0" err="1" smtClean="0"/>
              <a:t>Cisternino</a:t>
            </a:r>
            <a:r>
              <a:rPr lang="en-US" sz="1600" dirty="0" smtClean="0"/>
              <a:t> – 72014 – </a:t>
            </a:r>
            <a:r>
              <a:rPr lang="en-US" sz="1600" dirty="0" err="1" smtClean="0"/>
              <a:t>Brindisi</a:t>
            </a:r>
            <a:r>
              <a:rPr lang="en-US" sz="1600" dirty="0" smtClean="0"/>
              <a:t> – Italy</a:t>
            </a:r>
          </a:p>
          <a:p>
            <a:pPr algn="just">
              <a:buNone/>
            </a:pPr>
            <a:r>
              <a:rPr lang="en-US" sz="1600" dirty="0" smtClean="0"/>
              <a:t>	Phone: 	+ 39 080 4448289 </a:t>
            </a:r>
          </a:p>
          <a:p>
            <a:pPr algn="just">
              <a:buNone/>
            </a:pPr>
            <a:r>
              <a:rPr lang="en-US" sz="1600" dirty="0" smtClean="0"/>
              <a:t>	Fax: 		+ 39 080 4443231</a:t>
            </a:r>
          </a:p>
          <a:p>
            <a:pPr algn="just">
              <a:buNone/>
            </a:pPr>
            <a:r>
              <a:rPr lang="en-US" sz="1600" dirty="0" smtClean="0"/>
              <a:t>	Web: 	</a:t>
            </a:r>
            <a:r>
              <a:rPr lang="it-IT" sz="1600" dirty="0" smtClean="0">
                <a:hlinkClick r:id="rId3"/>
              </a:rPr>
              <a:t>http://www.taglientetrasporti.com/</a:t>
            </a:r>
            <a:endParaRPr lang="it-IT" sz="1600" dirty="0" smtClean="0"/>
          </a:p>
          <a:p>
            <a:pPr algn="just">
              <a:buNone/>
            </a:pPr>
            <a:r>
              <a:rPr lang="it-IT" sz="1600" dirty="0" smtClean="0"/>
              <a:t>	</a:t>
            </a:r>
            <a:r>
              <a:rPr lang="it-IT" sz="1600" b="1" dirty="0" err="1" smtClean="0"/>
              <a:t>General</a:t>
            </a:r>
            <a:r>
              <a:rPr lang="it-IT" sz="1600" b="1" smtClean="0"/>
              <a:t> Manager</a:t>
            </a:r>
            <a:endParaRPr lang="it-IT" sz="1600" b="1" dirty="0" smtClean="0"/>
          </a:p>
          <a:p>
            <a:pPr algn="just">
              <a:buNone/>
            </a:pPr>
            <a:r>
              <a:rPr lang="it-IT" sz="1600" b="1" dirty="0" smtClean="0"/>
              <a:t>	</a:t>
            </a:r>
            <a:r>
              <a:rPr lang="it-IT" sz="1600" dirty="0" smtClean="0"/>
              <a:t>Tagliente Angelo</a:t>
            </a:r>
          </a:p>
          <a:p>
            <a:pPr algn="just">
              <a:buNone/>
            </a:pPr>
            <a:r>
              <a:rPr lang="it-IT" sz="1600" dirty="0" smtClean="0"/>
              <a:t>	a.tagliente@taglientetrasporti.com</a:t>
            </a:r>
          </a:p>
          <a:p>
            <a:pPr algn="just">
              <a:buNone/>
            </a:pPr>
            <a:r>
              <a:rPr lang="it-IT" sz="1600" b="1" dirty="0" smtClean="0"/>
              <a:t>	</a:t>
            </a:r>
            <a:r>
              <a:rPr lang="it-IT" sz="1600" b="1" dirty="0" err="1" smtClean="0"/>
              <a:t>Administration</a:t>
            </a:r>
            <a:endParaRPr lang="it-IT" sz="1600" b="1" dirty="0" smtClean="0"/>
          </a:p>
          <a:p>
            <a:pPr algn="just">
              <a:buNone/>
            </a:pPr>
            <a:r>
              <a:rPr lang="it-IT" sz="1600" b="1" dirty="0" smtClean="0"/>
              <a:t>	</a:t>
            </a:r>
            <a:r>
              <a:rPr lang="it-IT" sz="1600" dirty="0" smtClean="0"/>
              <a:t>Bartolo </a:t>
            </a:r>
            <a:r>
              <a:rPr lang="it-IT" sz="1600" dirty="0" err="1" smtClean="0"/>
              <a:t>Loparco</a:t>
            </a:r>
            <a:endParaRPr lang="it-IT" sz="1600" dirty="0" smtClean="0"/>
          </a:p>
          <a:p>
            <a:pPr algn="just">
              <a:buNone/>
            </a:pPr>
            <a:r>
              <a:rPr lang="it-IT" sz="1600" dirty="0" smtClean="0"/>
              <a:t>	b.loparco@taglientetrasporti.com</a:t>
            </a:r>
          </a:p>
          <a:p>
            <a:pPr algn="just">
              <a:buNone/>
            </a:pPr>
            <a:r>
              <a:rPr lang="it-IT" sz="1600" dirty="0" smtClean="0"/>
              <a:t>	</a:t>
            </a:r>
            <a:r>
              <a:rPr lang="it-IT" sz="1600" b="1" dirty="0" err="1" smtClean="0"/>
              <a:t>Administration</a:t>
            </a:r>
            <a:endParaRPr lang="it-IT" sz="1600" b="1" dirty="0" smtClean="0"/>
          </a:p>
          <a:p>
            <a:pPr algn="just">
              <a:buNone/>
            </a:pPr>
            <a:r>
              <a:rPr lang="it-IT" sz="1600" b="1" dirty="0" smtClean="0"/>
              <a:t>	</a:t>
            </a:r>
            <a:r>
              <a:rPr lang="it-IT" sz="1600" dirty="0" smtClean="0"/>
              <a:t>Angela Maria </a:t>
            </a:r>
            <a:r>
              <a:rPr lang="it-IT" sz="1600" dirty="0" err="1" smtClean="0"/>
              <a:t>Zizzi</a:t>
            </a:r>
            <a:endParaRPr lang="it-IT" sz="1600" dirty="0" smtClean="0"/>
          </a:p>
          <a:p>
            <a:pPr algn="just">
              <a:buNone/>
            </a:pPr>
            <a:r>
              <a:rPr lang="it-IT" sz="1600" dirty="0" smtClean="0"/>
              <a:t>	a.zizzi@taglientetrasporti.com</a:t>
            </a:r>
          </a:p>
          <a:p>
            <a:pPr algn="just">
              <a:lnSpc>
                <a:spcPct val="120000"/>
              </a:lnSpc>
              <a:buNone/>
            </a:pPr>
            <a:endParaRPr lang="en-US" sz="1600" dirty="0" smtClean="0"/>
          </a:p>
          <a:p>
            <a:pPr algn="just">
              <a:lnSpc>
                <a:spcPct val="120000"/>
              </a:lnSpc>
              <a:buNone/>
            </a:pPr>
            <a:endParaRPr lang="en-US" sz="1600" dirty="0" smtClean="0"/>
          </a:p>
          <a:p>
            <a:pPr algn="just">
              <a:lnSpc>
                <a:spcPct val="120000"/>
              </a:lnSpc>
              <a:buNone/>
            </a:pPr>
            <a:r>
              <a:rPr lang="en-US" sz="1600" dirty="0" smtClean="0"/>
              <a:t>	</a:t>
            </a:r>
            <a:endParaRPr lang="it-IT" sz="1600" dirty="0"/>
          </a:p>
        </p:txBody>
      </p:sp>
      <p:sp>
        <p:nvSpPr>
          <p:cNvPr id="7" name="Rettangolo 6"/>
          <p:cNvSpPr/>
          <p:nvPr/>
        </p:nvSpPr>
        <p:spPr>
          <a:xfrm>
            <a:off x="0" y="1440000"/>
            <a:ext cx="6084000" cy="684000"/>
          </a:xfrm>
          <a:prstGeom prst="rect">
            <a:avLst/>
          </a:prstGeom>
          <a:solidFill>
            <a:schemeClr val="tx1"/>
          </a:solidFill>
          <a:ln>
            <a:solidFill>
              <a:srgbClr val="00206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accent5">
                  <a:lumMod val="75000"/>
                </a:schemeClr>
              </a:solidFill>
            </a:endParaRPr>
          </a:p>
        </p:txBody>
      </p:sp>
      <p:sp>
        <p:nvSpPr>
          <p:cNvPr id="9" name="Titolo 8"/>
          <p:cNvSpPr>
            <a:spLocks noGrp="1"/>
          </p:cNvSpPr>
          <p:nvPr>
            <p:ph type="title"/>
          </p:nvPr>
        </p:nvSpPr>
        <p:spPr>
          <a:xfrm>
            <a:off x="0" y="1594902"/>
            <a:ext cx="6084000" cy="412512"/>
          </a:xfrm>
        </p:spPr>
        <p:txBody>
          <a:bodyPr/>
          <a:lstStyle/>
          <a:p>
            <a:pPr algn="ctr"/>
            <a:r>
              <a:rPr lang="it-IT" sz="2000" b="1" dirty="0" err="1" smtClean="0">
                <a:solidFill>
                  <a:schemeClr val="accent5">
                    <a:lumMod val="75000"/>
                  </a:schemeClr>
                </a:solidFill>
              </a:rPr>
              <a:t>Contacts</a:t>
            </a:r>
            <a:endParaRPr lang="it-IT" sz="2000" b="1" dirty="0">
              <a:solidFill>
                <a:schemeClr val="accent5">
                  <a:lumMod val="75000"/>
                </a:schemeClr>
              </a:solidFill>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3417222">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Business_Plan_IonGreen_16X9_TP103417220" id="{1CE77C98-2045-40D4-8790-EAE8D9BE964E}" vid="{E125BA12-530B-44A7-AAEB-6AEFD630BC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TS103417222</Template>
  <TotalTime>1235</TotalTime>
  <Words>19</Words>
  <Application>Microsoft Office PowerPoint</Application>
  <PresentationFormat>Personalizzato</PresentationFormat>
  <Paragraphs>59</Paragraphs>
  <Slides>8</Slides>
  <Notes>7</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TS103417222</vt:lpstr>
      <vt:lpstr>Diapositiva 1</vt:lpstr>
      <vt:lpstr>Tagliente Trasporti Srl</vt:lpstr>
      <vt:lpstr>Who We Are</vt:lpstr>
      <vt:lpstr>Services</vt:lpstr>
      <vt:lpstr>Certificates</vt:lpstr>
      <vt:lpstr>Fleet</vt:lpstr>
      <vt:lpstr>Strong Lanes</vt:lpstr>
      <vt:lpstr>Contacts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Bart</dc:creator>
  <cp:lastModifiedBy>Bart</cp:lastModifiedBy>
  <cp:revision>134</cp:revision>
  <cp:lastPrinted>2012-08-15T21:38:02Z</cp:lastPrinted>
  <dcterms:created xsi:type="dcterms:W3CDTF">2013-12-12T09:35:53Z</dcterms:created>
  <dcterms:modified xsi:type="dcterms:W3CDTF">2013-12-19T11:04:06Z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